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330" r:id="rId6"/>
    <p:sldId id="331" r:id="rId7"/>
    <p:sldId id="332" r:id="rId8"/>
    <p:sldId id="333" r:id="rId9"/>
    <p:sldId id="276" r:id="rId10"/>
    <p:sldId id="334" r:id="rId11"/>
    <p:sldId id="335" r:id="rId12"/>
    <p:sldId id="337" r:id="rId13"/>
    <p:sldId id="338" r:id="rId14"/>
    <p:sldId id="329" r:id="rId15"/>
    <p:sldId id="340" r:id="rId16"/>
    <p:sldId id="342" r:id="rId17"/>
    <p:sldId id="343" r:id="rId18"/>
    <p:sldId id="344" r:id="rId19"/>
    <p:sldId id="345" r:id="rId20"/>
    <p:sldId id="346" r:id="rId21"/>
    <p:sldId id="347" r:id="rId22"/>
    <p:sldId id="349" r:id="rId23"/>
    <p:sldId id="348" r:id="rId24"/>
    <p:sldId id="260" r:id="rId25"/>
    <p:sldId id="336" r:id="rId26"/>
    <p:sldId id="339" r:id="rId27"/>
    <p:sldId id="341" r:id="rId2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00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12" autoAdjust="0"/>
    <p:restoredTop sz="94604" autoAdjust="0"/>
  </p:normalViewPr>
  <p:slideViewPr>
    <p:cSldViewPr>
      <p:cViewPr varScale="1">
        <p:scale>
          <a:sx n="66" d="100"/>
          <a:sy n="66" d="100"/>
        </p:scale>
        <p:origin x="-1452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78CDED-E952-41F2-A53B-C1815A6F8B29}" type="datetimeFigureOut">
              <a:rPr lang="ko-KR" altLang="en-US" smtClean="0"/>
              <a:pPr/>
              <a:t>2015-02-04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9DC9D-D76F-44EA-B37B-FE12316AA4E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76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158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8964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2182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 smtClean="0"/>
              <a:t> </a:t>
            </a:r>
            <a:r>
              <a:rPr lang="en-US" altLang="ko-KR" sz="1200" dirty="0" smtClean="0"/>
              <a:t>Mac OS X</a:t>
            </a:r>
            <a:r>
              <a:rPr lang="ko-KR" altLang="en-US" sz="1200" dirty="0" smtClean="0"/>
              <a:t>에서 돌아가는 어플리케이션을 개발한다면 </a:t>
            </a:r>
            <a:r>
              <a:rPr lang="en-US" altLang="ko-KR" sz="1200" dirty="0" smtClean="0"/>
              <a:t>garbage collection</a:t>
            </a:r>
            <a:r>
              <a:rPr lang="ko-KR" altLang="en-US" sz="1200" dirty="0" smtClean="0"/>
              <a:t>을 사용</a:t>
            </a:r>
            <a:endParaRPr lang="en-US" altLang="ko-KR" sz="1200" dirty="0" smtClean="0"/>
          </a:p>
          <a:p>
            <a:r>
              <a:rPr lang="ko-KR" altLang="en-US" sz="1200" dirty="0" smtClean="0"/>
              <a:t>복잡한 경우를 제외하고는 메모리 관리를 하지 않아도 됨</a:t>
            </a:r>
          </a:p>
          <a:p>
            <a:r>
              <a:rPr lang="ko-KR" altLang="en-US" sz="1200" dirty="0" smtClean="0"/>
              <a:t>하지만 우리는 항상 </a:t>
            </a:r>
            <a:r>
              <a:rPr lang="en-US" altLang="ko-KR" sz="1200" dirty="0" smtClean="0"/>
              <a:t>garbage collection</a:t>
            </a:r>
            <a:r>
              <a:rPr lang="ko-KR" altLang="en-US" sz="1200" dirty="0" smtClean="0"/>
              <a:t>을 제공하는 환경하에서 작업하는 것이 아니기 때문에 메모리관리를 </a:t>
            </a:r>
            <a:r>
              <a:rPr lang="ko-KR" altLang="en-US" sz="1200" dirty="0" err="1" smtClean="0"/>
              <a:t>이해해야함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8622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896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자식 클래스는 비어 있지만 부모클래스에서 미리 만들어 놓은 </a:t>
            </a:r>
            <a:r>
              <a:rPr lang="ko-KR" altLang="en-US" dirty="0" err="1" smtClean="0"/>
              <a:t>메서드와</a:t>
            </a:r>
            <a:r>
              <a:rPr lang="ko-KR" altLang="en-US" dirty="0" smtClean="0"/>
              <a:t> 변수를 사용 가능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295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9DC9D-D76F-44EA-B37B-FE12316AA4E1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896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/>
          <p:cNvSpPr/>
          <p:nvPr userDrawn="1"/>
        </p:nvSpPr>
        <p:spPr>
          <a:xfrm rot="5400000">
            <a:off x="-40568" y="40568"/>
            <a:ext cx="1052736" cy="971600"/>
          </a:xfrm>
          <a:prstGeom prst="rtTriangle">
            <a:avLst/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/>
          <p:cNvSpPr>
            <a:spLocks noGrp="1"/>
          </p:cNvSpPr>
          <p:nvPr>
            <p:ph type="title" hasCustomPrompt="1"/>
          </p:nvPr>
        </p:nvSpPr>
        <p:spPr>
          <a:xfrm>
            <a:off x="0" y="2492896"/>
            <a:ext cx="9144000" cy="720080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</a:defRPr>
            </a:lvl1pPr>
          </a:lstStyle>
          <a:p>
            <a:r>
              <a:rPr lang="ko-KR" altLang="en-US" dirty="0" err="1" smtClean="0"/>
              <a:t>대제목</a:t>
            </a:r>
            <a:r>
              <a:rPr lang="ko-KR" altLang="en-US" dirty="0" smtClean="0"/>
              <a:t> 스타일 편집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212976"/>
            <a:ext cx="9144000" cy="433387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800">
                <a:solidFill>
                  <a:srgbClr val="C5003D"/>
                </a:solidFill>
                <a:latin typeface="HY견고딕" pitchFamily="18" charset="-127"/>
                <a:ea typeface="HY견고딕" pitchFamily="18" charset="-127"/>
              </a:defRPr>
            </a:lvl1pPr>
          </a:lstStyle>
          <a:p>
            <a:pPr lvl="0"/>
            <a:r>
              <a:rPr lang="ko-KR" altLang="en-US" dirty="0" smtClean="0"/>
              <a:t>소제목 스타일 편집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645471"/>
            <a:ext cx="9144000" cy="360362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1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ko-KR" altLang="en-US" dirty="0" smtClean="0"/>
              <a:t>소속 등 기타 추가 명시 내용 입력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2120610" y="2060848"/>
            <a:ext cx="15872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</a:rPr>
              <a:t>INDEX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5" name="직각 삼각형 4"/>
          <p:cNvSpPr/>
          <p:nvPr userDrawn="1"/>
        </p:nvSpPr>
        <p:spPr>
          <a:xfrm rot="5400000">
            <a:off x="1763688" y="2060848"/>
            <a:ext cx="360040" cy="360040"/>
          </a:xfrm>
          <a:prstGeom prst="rtTriangle">
            <a:avLst/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각 삼각형 5"/>
          <p:cNvSpPr/>
          <p:nvPr userDrawn="1"/>
        </p:nvSpPr>
        <p:spPr>
          <a:xfrm rot="5400000">
            <a:off x="-40568" y="40568"/>
            <a:ext cx="1052736" cy="971600"/>
          </a:xfrm>
          <a:prstGeom prst="rtTriangle">
            <a:avLst/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-23633" y="6525344"/>
            <a:ext cx="9180512" cy="3600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슬라이드 번호 개체 틀 2"/>
          <p:cNvSpPr>
            <a:spLocks noGrp="1"/>
          </p:cNvSpPr>
          <p:nvPr userDrawn="1"/>
        </p:nvSpPr>
        <p:spPr>
          <a:xfrm>
            <a:off x="4283968" y="6440457"/>
            <a:ext cx="899592" cy="504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2400" b="0" kern="12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8F7D13AB-874F-4F67-B8E1-B43BF509C61B}" type="slidenum">
              <a:rPr lang="ko-KR" altLang="en-US" sz="1800" smtClean="0"/>
              <a:pPr algn="l"/>
              <a:t>‹#›</a:t>
            </a:fld>
            <a:endParaRPr lang="ko-KR" altLang="en-US" sz="1800" dirty="0"/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10"/>
          </p:nvPr>
        </p:nvSpPr>
        <p:spPr>
          <a:xfrm>
            <a:off x="-36512" y="6520259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09BE04CB-D1D2-4289-A725-C2EB31A2924F}" type="datetime1">
              <a:rPr lang="ko-KR" altLang="en-US" smtClean="0"/>
              <a:t>2015-02-04</a:t>
            </a:fld>
            <a:endParaRPr lang="ko-KR" altLang="en-US" dirty="0"/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12904" y="6520259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14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smtClean="0"/>
              <a:t>강 산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-23633" y="6525344"/>
            <a:ext cx="9180512" cy="3600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각 삼각형 3"/>
          <p:cNvSpPr/>
          <p:nvPr userDrawn="1"/>
        </p:nvSpPr>
        <p:spPr>
          <a:xfrm rot="5400000">
            <a:off x="-40568" y="40568"/>
            <a:ext cx="1052736" cy="971600"/>
          </a:xfrm>
          <a:prstGeom prst="rtTriangle">
            <a:avLst/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2"/>
          <p:cNvSpPr>
            <a:spLocks noGrp="1"/>
          </p:cNvSpPr>
          <p:nvPr userDrawn="1"/>
        </p:nvSpPr>
        <p:spPr>
          <a:xfrm>
            <a:off x="4283968" y="6440457"/>
            <a:ext cx="899592" cy="504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2400" b="0" kern="12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8F7D13AB-874F-4F67-B8E1-B43BF509C61B}" type="slidenum">
              <a:rPr lang="ko-KR" altLang="en-US" sz="1800" smtClean="0"/>
              <a:pPr algn="l"/>
              <a:t>‹#›</a:t>
            </a:fld>
            <a:endParaRPr lang="ko-KR" altLang="en-US" sz="1800" dirty="0"/>
          </a:p>
        </p:txBody>
      </p:sp>
      <p:sp>
        <p:nvSpPr>
          <p:cNvPr id="11" name="날짜 개체 틀 3"/>
          <p:cNvSpPr>
            <a:spLocks noGrp="1"/>
          </p:cNvSpPr>
          <p:nvPr>
            <p:ph type="dt" sz="half" idx="10"/>
          </p:nvPr>
        </p:nvSpPr>
        <p:spPr>
          <a:xfrm>
            <a:off x="-36512" y="6520259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75B12CF3-28B3-4F23-894D-14BBB327F11F}" type="datetime1">
              <a:rPr lang="ko-KR" altLang="en-US" smtClean="0"/>
              <a:t>2015-02-04</a:t>
            </a:fld>
            <a:endParaRPr lang="ko-KR" altLang="en-US" dirty="0"/>
          </a:p>
        </p:txBody>
      </p:sp>
      <p:sp>
        <p:nvSpPr>
          <p:cNvPr id="12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12904" y="6520259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14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sp>
        <p:nvSpPr>
          <p:cNvPr id="13" name="제목 3"/>
          <p:cNvSpPr>
            <a:spLocks noGrp="1"/>
          </p:cNvSpPr>
          <p:nvPr>
            <p:ph type="title" hasCustomPrompt="1"/>
          </p:nvPr>
        </p:nvSpPr>
        <p:spPr>
          <a:xfrm>
            <a:off x="755576" y="2780928"/>
            <a:ext cx="7632848" cy="576064"/>
          </a:xfrm>
          <a:prstGeom prst="rect">
            <a:avLst/>
          </a:prstGeom>
        </p:spPr>
        <p:txBody>
          <a:bodyPr anchor="ctr"/>
          <a:lstStyle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</a:defRPr>
            </a:lvl1pPr>
          </a:lstStyle>
          <a:p>
            <a:r>
              <a:rPr lang="ko-KR" altLang="en-US" dirty="0" smtClean="0"/>
              <a:t>간지 제목 스타일 편집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 hasCustomPrompt="1"/>
          </p:nvPr>
        </p:nvSpPr>
        <p:spPr>
          <a:xfrm>
            <a:off x="457200" y="980728"/>
            <a:ext cx="8229600" cy="504056"/>
          </a:xfrm>
          <a:prstGeom prst="rect">
            <a:avLst/>
          </a:prstGeom>
        </p:spPr>
        <p:txBody>
          <a:bodyPr anchor="ctr"/>
          <a:lstStyle>
            <a:lvl1pPr algn="ctr"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HY견고딕" pitchFamily="18" charset="-127"/>
                <a:ea typeface="HY견고딕" pitchFamily="18" charset="-127"/>
              </a:defRPr>
            </a:lvl1pPr>
          </a:lstStyle>
          <a:p>
            <a:r>
              <a:rPr lang="ko-KR" altLang="en-US" dirty="0" smtClean="0"/>
              <a:t>소제목 스타일 편집</a:t>
            </a:r>
            <a:endParaRPr lang="ko-KR" altLang="en-US" dirty="0"/>
          </a:p>
        </p:txBody>
      </p:sp>
      <p:sp>
        <p:nvSpPr>
          <p:cNvPr id="3" name="직각 삼각형 2"/>
          <p:cNvSpPr/>
          <p:nvPr userDrawn="1"/>
        </p:nvSpPr>
        <p:spPr>
          <a:xfrm rot="5400000">
            <a:off x="-40568" y="40568"/>
            <a:ext cx="1052736" cy="971600"/>
          </a:xfrm>
          <a:prstGeom prst="rtTriangle">
            <a:avLst/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 userDrawn="1"/>
        </p:nvSpPr>
        <p:spPr>
          <a:xfrm>
            <a:off x="-23633" y="6525344"/>
            <a:ext cx="9180512" cy="3600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슬라이드 번호 개체 틀 2"/>
          <p:cNvSpPr>
            <a:spLocks noGrp="1"/>
          </p:cNvSpPr>
          <p:nvPr userDrawn="1"/>
        </p:nvSpPr>
        <p:spPr>
          <a:xfrm>
            <a:off x="4283968" y="6440457"/>
            <a:ext cx="899592" cy="504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2400" b="0" kern="12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8F7D13AB-874F-4F67-B8E1-B43BF509C61B}" type="slidenum">
              <a:rPr lang="ko-KR" altLang="en-US" sz="1800" smtClean="0"/>
              <a:pPr algn="l"/>
              <a:t>‹#›</a:t>
            </a:fld>
            <a:endParaRPr lang="ko-KR" altLang="en-US" sz="1800" dirty="0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10"/>
          </p:nvPr>
        </p:nvSpPr>
        <p:spPr>
          <a:xfrm>
            <a:off x="-36512" y="6520259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67598623-78F3-419C-A339-0FB267B07724}" type="datetime1">
              <a:rPr lang="ko-KR" altLang="en-US" smtClean="0"/>
              <a:t>2015-02-04</a:t>
            </a:fld>
            <a:endParaRPr lang="ko-KR" altLang="en-US" dirty="0"/>
          </a:p>
        </p:txBody>
      </p:sp>
      <p:sp>
        <p:nvSpPr>
          <p:cNvPr id="10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12904" y="6520259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14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smtClean="0"/>
              <a:t>강 산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3405738" y="2988241"/>
            <a:ext cx="2390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itchFamily="18" charset="-127"/>
                <a:ea typeface="HY견고딕" pitchFamily="18" charset="-127"/>
              </a:rPr>
              <a:t>감사합니다</a:t>
            </a:r>
            <a:r>
              <a:rPr lang="en-US" altLang="ko-KR" sz="3200" b="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견고딕" pitchFamily="18" charset="-127"/>
                <a:ea typeface="HY견고딕" pitchFamily="18" charset="-127"/>
              </a:rPr>
              <a:t>.</a:t>
            </a:r>
            <a:endParaRPr lang="ko-KR" altLang="en-US" sz="3200" b="0" dirty="0">
              <a:solidFill>
                <a:schemeClr val="tx1">
                  <a:lumMod val="65000"/>
                  <a:lumOff val="35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4" name="직각 삼각형 3"/>
          <p:cNvSpPr/>
          <p:nvPr userDrawn="1"/>
        </p:nvSpPr>
        <p:spPr>
          <a:xfrm rot="5400000">
            <a:off x="-40568" y="40568"/>
            <a:ext cx="1052736" cy="971600"/>
          </a:xfrm>
          <a:prstGeom prst="rtTriangle">
            <a:avLst/>
          </a:prstGeom>
          <a:solidFill>
            <a:srgbClr val="C50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 userDrawn="1"/>
        </p:nvSpPr>
        <p:spPr>
          <a:xfrm>
            <a:off x="-23633" y="6525344"/>
            <a:ext cx="9180512" cy="3600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슬라이드 번호 개체 틀 2"/>
          <p:cNvSpPr>
            <a:spLocks noGrp="1"/>
          </p:cNvSpPr>
          <p:nvPr userDrawn="1"/>
        </p:nvSpPr>
        <p:spPr>
          <a:xfrm>
            <a:off x="4283968" y="6440457"/>
            <a:ext cx="899592" cy="504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2400" b="0" kern="12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8F7D13AB-874F-4F67-B8E1-B43BF509C61B}" type="slidenum">
              <a:rPr lang="ko-KR" altLang="en-US" sz="1800" smtClean="0"/>
              <a:pPr algn="l"/>
              <a:t>‹#›</a:t>
            </a:fld>
            <a:endParaRPr lang="ko-KR" altLang="en-US" sz="1800" dirty="0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10"/>
          </p:nvPr>
        </p:nvSpPr>
        <p:spPr>
          <a:xfrm>
            <a:off x="-36512" y="6520259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16DF67C2-1175-4558-92D6-BD597A6831E5}" type="datetime1">
              <a:rPr lang="ko-KR" altLang="en-US" smtClean="0"/>
              <a:t>2015-02-04</a:t>
            </a:fld>
            <a:endParaRPr lang="ko-KR" altLang="en-US" dirty="0"/>
          </a:p>
        </p:txBody>
      </p:sp>
      <p:sp>
        <p:nvSpPr>
          <p:cNvPr id="10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12904" y="6520259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14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smtClean="0"/>
              <a:t>강 산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00">
              <a:schemeClr val="bg1"/>
            </a:gs>
            <a:gs pos="85000">
              <a:schemeClr val="bg1">
                <a:lumMod val="85000"/>
              </a:schemeClr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85880" y="-9616"/>
            <a:ext cx="1522624" cy="558296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  <p:sldLayoutId id="2147483653" r:id="rId5"/>
  </p:sldLayoutIdLst>
  <p:timing>
    <p:tnLst>
      <p:par>
        <p:cTn id="1" dur="indefinite" restart="never" nodeType="tmRoot"/>
      </p:par>
    </p:tnLst>
  </p:timing>
  <p:hf sldNum="0" hdr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slide" Target="slide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slide" Target="slide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slide" Target="slide27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5" Type="http://schemas.openxmlformats.org/officeDocument/2006/relationships/slide" Target="slide18.xml"/><Relationship Id="rId4" Type="http://schemas.openxmlformats.org/officeDocument/2006/relationships/slide" Target="slide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179512" y="2492896"/>
            <a:ext cx="11016208" cy="720080"/>
          </a:xfrm>
        </p:spPr>
        <p:txBody>
          <a:bodyPr/>
          <a:lstStyle/>
          <a:p>
            <a:pPr algn="l"/>
            <a:r>
              <a:rPr lang="ko-KR" altLang="en-US" dirty="0" smtClean="0"/>
              <a:t>             </a:t>
            </a:r>
            <a:r>
              <a:rPr lang="en-US" altLang="ko-KR" dirty="0" smtClean="0"/>
              <a:t>Objective-C`</a:t>
            </a:r>
            <a:endParaRPr lang="ko-KR" altLang="en-US" sz="2800" b="1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>
          <a:xfrm>
            <a:off x="4355976" y="3284984"/>
            <a:ext cx="9144000" cy="433387"/>
          </a:xfrm>
        </p:spPr>
        <p:txBody>
          <a:bodyPr/>
          <a:lstStyle/>
          <a:p>
            <a:pPr algn="l"/>
            <a:r>
              <a:rPr lang="ko-KR" altLang="en-US" sz="2800" smtClean="0"/>
              <a:t>프로그래</a:t>
            </a:r>
            <a:r>
              <a:rPr lang="ko-KR" altLang="en-US" sz="2800"/>
              <a:t>밍</a:t>
            </a:r>
            <a:r>
              <a:rPr lang="ko-KR" altLang="en-US" sz="2800" smtClean="0"/>
              <a:t> </a:t>
            </a:r>
            <a:endParaRPr lang="ko-KR" altLang="en-US" sz="2800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>
          <a:xfrm>
            <a:off x="5004048" y="4437112"/>
            <a:ext cx="3384376" cy="1872208"/>
          </a:xfrm>
        </p:spPr>
        <p:txBody>
          <a:bodyPr>
            <a:no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800" dirty="0" err="1" smtClean="0"/>
              <a:t>가천대학교</a:t>
            </a:r>
            <a:r>
              <a:rPr lang="ko-KR" altLang="en-US" sz="1800" dirty="0" smtClean="0"/>
              <a:t> 일반대학원 </a:t>
            </a:r>
            <a:endParaRPr lang="en-US" altLang="ko-KR" sz="1800" dirty="0" smtClean="0"/>
          </a:p>
          <a:p>
            <a:pPr algn="r">
              <a:lnSpc>
                <a:spcPct val="150000"/>
              </a:lnSpc>
            </a:pPr>
            <a:r>
              <a:rPr lang="en-US" altLang="ko-KR" sz="1800" dirty="0" smtClean="0"/>
              <a:t> </a:t>
            </a:r>
            <a:r>
              <a:rPr lang="ko-KR" altLang="en-US" sz="1800" dirty="0" smtClean="0"/>
              <a:t>강 산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박태환</a:t>
            </a:r>
            <a:endParaRPr lang="ko-KR" alt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dirty="0" err="1" smtClean="0"/>
              <a:t>오버라이</a:t>
            </a:r>
            <a:r>
              <a:rPr lang="ko-KR" altLang="en-US" dirty="0" err="1"/>
              <a:t>딩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smtClean="0"/>
              <a:t>정</a:t>
            </a:r>
            <a:r>
              <a:rPr lang="ko-KR" altLang="en-US" b="1" dirty="0"/>
              <a:t>의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ko-KR" altLang="en-US" sz="1600" dirty="0" err="1" smtClean="0"/>
              <a:t>오버라이딩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재정의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은 부모 클래스에서 물려받은 것들을 필요에 의해 부분적으로 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  </a:t>
            </a:r>
            <a:r>
              <a:rPr lang="ko-KR" altLang="en-US" sz="1600" dirty="0" smtClean="0"/>
              <a:t>자식 클래스에서 </a:t>
            </a:r>
            <a:r>
              <a:rPr lang="ko-KR" altLang="en-US" sz="1600" dirty="0" err="1" smtClean="0"/>
              <a:t>바꿔쓰는</a:t>
            </a:r>
            <a:r>
              <a:rPr lang="ko-KR" altLang="en-US" sz="1600" dirty="0" smtClean="0"/>
              <a:t> 것</a:t>
            </a:r>
            <a:r>
              <a:rPr lang="ko-KR" altLang="en-US" sz="1600" dirty="0" smtClean="0"/>
              <a:t> 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ko-KR" altLang="en-US" sz="1600" dirty="0" err="1" smtClean="0"/>
              <a:t>메서드를</a:t>
            </a:r>
            <a:r>
              <a:rPr lang="ko-KR" altLang="en-US" sz="1600" dirty="0" smtClean="0"/>
              <a:t> 부모 클래스에서 물려준 그대로 사용할 수도 있지만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자신의 목적에 맞게 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  </a:t>
            </a:r>
            <a:r>
              <a:rPr lang="ko-KR" altLang="en-US" sz="1600" dirty="0" smtClean="0"/>
              <a:t>재정의해서 사용 가능</a:t>
            </a:r>
            <a:r>
              <a:rPr lang="en-US" altLang="ko-KR" sz="1600" dirty="0" smtClean="0"/>
              <a:t>  ☞ </a:t>
            </a:r>
            <a:r>
              <a:rPr lang="ko-KR" altLang="en-US" sz="1600" dirty="0" smtClean="0"/>
              <a:t>같은 이름의 </a:t>
            </a:r>
            <a:r>
              <a:rPr lang="ko-KR" altLang="en-US" sz="1600" dirty="0" err="1" smtClean="0"/>
              <a:t>메서드를</a:t>
            </a:r>
            <a:r>
              <a:rPr lang="ko-KR" altLang="en-US" sz="1600" dirty="0" smtClean="0"/>
              <a:t> 물려받은 </a:t>
            </a:r>
            <a:r>
              <a:rPr lang="ko-KR" altLang="en-US" sz="1600" dirty="0" err="1" smtClean="0"/>
              <a:t>메서드에서</a:t>
            </a:r>
            <a:r>
              <a:rPr lang="ko-KR" altLang="en-US" sz="1600" dirty="0" smtClean="0"/>
              <a:t> 덮어씌울 수 있음</a:t>
            </a:r>
            <a:endParaRPr lang="en-US" altLang="ko-KR" sz="1600" dirty="0" smtClean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grpSp>
        <p:nvGrpSpPr>
          <p:cNvPr id="11" name="그룹 10"/>
          <p:cNvGrpSpPr/>
          <p:nvPr/>
        </p:nvGrpSpPr>
        <p:grpSpPr>
          <a:xfrm>
            <a:off x="3131840" y="3933056"/>
            <a:ext cx="2765529" cy="2420562"/>
            <a:chOff x="3131840" y="3933056"/>
            <a:chExt cx="2765529" cy="2420562"/>
          </a:xfrm>
        </p:grpSpPr>
        <p:sp>
          <p:nvSpPr>
            <p:cNvPr id="12" name="직사각형 11"/>
            <p:cNvSpPr/>
            <p:nvPr/>
          </p:nvSpPr>
          <p:spPr>
            <a:xfrm>
              <a:off x="3821477" y="3933056"/>
              <a:ext cx="1368153" cy="43204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/>
                <a:t>부모 클래스</a:t>
              </a:r>
              <a:endParaRPr lang="ko-KR" altLang="en-US" sz="1600" b="1" dirty="0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3131840" y="4653136"/>
              <a:ext cx="2736304" cy="165618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31191" y="4653136"/>
              <a:ext cx="11448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bg1"/>
                  </a:solidFill>
                </a:rPr>
                <a:t>자식 클래스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4427984" y="4972526"/>
              <a:ext cx="1440160" cy="112077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572000" y="4941168"/>
              <a:ext cx="13244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bg1"/>
                  </a:solidFill>
                </a:rPr>
                <a:t>부모클래스의 </a:t>
              </a:r>
              <a:endParaRPr lang="en-US" altLang="ko-KR" sz="1400" b="1" dirty="0" smtClean="0">
                <a:solidFill>
                  <a:schemeClr val="bg1"/>
                </a:solidFill>
              </a:endParaRPr>
            </a:p>
            <a:p>
              <a:r>
                <a:rPr lang="ko-KR" altLang="en-US" sz="1400" b="1" dirty="0" smtClean="0">
                  <a:solidFill>
                    <a:schemeClr val="bg1"/>
                  </a:solidFill>
                </a:rPr>
                <a:t>일부</a:t>
              </a:r>
              <a:r>
                <a:rPr lang="ko-KR" altLang="en-US" sz="1400" b="1" dirty="0">
                  <a:solidFill>
                    <a:schemeClr val="bg1"/>
                  </a:solidFill>
                </a:rPr>
                <a:t>분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932040" y="5553236"/>
              <a:ext cx="936104" cy="5400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32040" y="5661248"/>
              <a:ext cx="9653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bg1"/>
                  </a:solidFill>
                </a:rPr>
                <a:t>일부 수정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51920" y="6045841"/>
              <a:ext cx="13244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bg1"/>
                  </a:solidFill>
                </a:rPr>
                <a:t>필요부분 추</a:t>
              </a:r>
              <a:r>
                <a:rPr lang="ko-KR" altLang="en-US" sz="1400" b="1" dirty="0">
                  <a:solidFill>
                    <a:schemeClr val="bg1"/>
                  </a:solidFill>
                </a:rPr>
                <a:t>가</a:t>
              </a:r>
            </a:p>
          </p:txBody>
        </p:sp>
        <p:cxnSp>
          <p:nvCxnSpPr>
            <p:cNvPr id="20" name="직선 화살표 연결선 19"/>
            <p:cNvCxnSpPr>
              <a:stCxn id="12" idx="2"/>
              <a:endCxn id="14" idx="0"/>
            </p:cNvCxnSpPr>
            <p:nvPr/>
          </p:nvCxnSpPr>
          <p:spPr>
            <a:xfrm flipH="1">
              <a:off x="4503624" y="4365104"/>
              <a:ext cx="1930" cy="288032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4651271" y="4345359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rgbClr val="FF0000"/>
                  </a:solidFill>
                </a:rPr>
                <a:t>상속</a:t>
              </a:r>
              <a:endParaRPr lang="ko-KR" altLang="en-US" sz="14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4" name="직사각형 3"/>
          <p:cNvSpPr/>
          <p:nvPr/>
        </p:nvSpPr>
        <p:spPr>
          <a:xfrm>
            <a:off x="4932040" y="5532911"/>
            <a:ext cx="936104" cy="5603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20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dirty="0" err="1" smtClean="0"/>
              <a:t>오버라이</a:t>
            </a:r>
            <a:r>
              <a:rPr lang="ko-KR" altLang="en-US" dirty="0" err="1"/>
              <a:t>딩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err="1" smtClean="0"/>
              <a:t>메서드</a:t>
            </a:r>
            <a:r>
              <a:rPr lang="ko-KR" altLang="en-US" b="1" dirty="0" smtClean="0"/>
              <a:t> 선언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ko-KR" altLang="en-US" sz="1600" dirty="0" smtClean="0"/>
              <a:t>자식 클래스의 </a:t>
            </a:r>
            <a:r>
              <a:rPr lang="ko-KR" altLang="en-US" sz="1600" dirty="0" err="1" smtClean="0"/>
              <a:t>선언부에서</a:t>
            </a:r>
            <a:r>
              <a:rPr lang="ko-KR" altLang="en-US" sz="1600" dirty="0" smtClean="0"/>
              <a:t> 부모 클래스와 동일한 이름의 </a:t>
            </a:r>
            <a:r>
              <a:rPr lang="ko-KR" altLang="en-US" sz="1600" dirty="0" err="1" smtClean="0"/>
              <a:t>메서드</a:t>
            </a:r>
            <a:r>
              <a:rPr lang="ko-KR" altLang="en-US" sz="1600" dirty="0" smtClean="0"/>
              <a:t> 선언</a:t>
            </a:r>
            <a:endParaRPr lang="en-US" altLang="ko-KR" sz="1600" dirty="0" smtClean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3" t="4321" r="41687" b="55600"/>
          <a:stretch/>
        </p:blipFill>
        <p:spPr>
          <a:xfrm>
            <a:off x="975713" y="2348880"/>
            <a:ext cx="7268695" cy="3888432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131840" y="4437112"/>
            <a:ext cx="4392488" cy="8640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실행 단추: 앞으로 또는 다음 22">
            <a:hlinkClick r:id="rId4" action="ppaction://hlinksldjump" highlightClick="1"/>
          </p:cNvPr>
          <p:cNvSpPr/>
          <p:nvPr/>
        </p:nvSpPr>
        <p:spPr>
          <a:xfrm>
            <a:off x="8388424" y="5877272"/>
            <a:ext cx="504056" cy="360040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458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dirty="0" err="1" smtClean="0"/>
              <a:t>오버라이</a:t>
            </a:r>
            <a:r>
              <a:rPr lang="ko-KR" altLang="en-US" dirty="0" err="1"/>
              <a:t>딩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err="1" smtClean="0"/>
              <a:t>메서드</a:t>
            </a:r>
            <a:r>
              <a:rPr lang="ko-KR" altLang="en-US" b="1" dirty="0" smtClean="0"/>
              <a:t> 구현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88" t="4613" r="51364" b="61178"/>
          <a:stretch/>
        </p:blipFill>
        <p:spPr>
          <a:xfrm>
            <a:off x="1091807" y="2132856"/>
            <a:ext cx="7008585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85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dirty="0" err="1" smtClean="0"/>
              <a:t>오버라이</a:t>
            </a:r>
            <a:r>
              <a:rPr lang="ko-KR" altLang="en-US" dirty="0" err="1"/>
              <a:t>딩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en-US" altLang="ko-KR" b="1" dirty="0" smtClean="0"/>
              <a:t>main</a:t>
            </a:r>
            <a:r>
              <a:rPr lang="ko-KR" altLang="en-US" b="1" dirty="0" smtClean="0"/>
              <a:t>에서</a:t>
            </a:r>
            <a:r>
              <a:rPr lang="ko-KR" altLang="en-US" b="1" dirty="0" smtClean="0"/>
              <a:t> </a:t>
            </a:r>
            <a:r>
              <a:rPr lang="ko-KR" altLang="en-US" b="1" dirty="0" err="1" smtClean="0"/>
              <a:t>메서드</a:t>
            </a:r>
            <a:r>
              <a:rPr lang="ko-KR" altLang="en-US" b="1" dirty="0" smtClean="0"/>
              <a:t> 호출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6" t="5152" r="40001" b="49595"/>
          <a:stretch/>
        </p:blipFill>
        <p:spPr>
          <a:xfrm>
            <a:off x="1331640" y="1925960"/>
            <a:ext cx="6374862" cy="315922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17" t="68314" r="31025" b="17964"/>
          <a:stretch/>
        </p:blipFill>
        <p:spPr>
          <a:xfrm>
            <a:off x="2883572" y="5085184"/>
            <a:ext cx="4815215" cy="1173967"/>
          </a:xfrm>
          <a:prstGeom prst="rect">
            <a:avLst/>
          </a:prstGeom>
        </p:spPr>
      </p:pic>
      <p:sp>
        <p:nvSpPr>
          <p:cNvPr id="10" name="실행 단추: 앞으로 또는 다음 9">
            <a:hlinkClick r:id="rId4" action="ppaction://hlinksldjump" highlightClick="1"/>
          </p:cNvPr>
          <p:cNvSpPr/>
          <p:nvPr/>
        </p:nvSpPr>
        <p:spPr>
          <a:xfrm>
            <a:off x="8388424" y="5877272"/>
            <a:ext cx="504056" cy="360040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320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755576" y="2780928"/>
            <a:ext cx="7632848" cy="576064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Ⅲ</a:t>
            </a:r>
            <a:r>
              <a:rPr lang="en-US" altLang="ko-KR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US" altLang="ko-KR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Objective-C</a:t>
            </a:r>
            <a:r>
              <a:rPr lang="ko-KR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만의 문법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894F4-299F-474F-8780-B3ABE495A6D5}" type="datetime1">
              <a:rPr lang="ko-KR" altLang="en-US" smtClean="0"/>
              <a:t>2015-02-04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505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en-US" altLang="ko-KR" dirty="0" smtClean="0"/>
              <a:t>Objective-C</a:t>
            </a:r>
            <a:r>
              <a:rPr lang="ko-KR" altLang="en-US" dirty="0" smtClean="0"/>
              <a:t>만의 문법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err="1" smtClean="0"/>
              <a:t>메서드의</a:t>
            </a:r>
            <a:r>
              <a:rPr lang="ko-KR" altLang="en-US" b="1" dirty="0" smtClean="0"/>
              <a:t> 호출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ko-KR" altLang="en-US" sz="1600" dirty="0" smtClean="0"/>
              <a:t>기본문법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다른 </a:t>
            </a:r>
            <a:r>
              <a:rPr lang="ko-KR" altLang="en-US" sz="1400" dirty="0"/>
              <a:t>언어에서 </a:t>
            </a:r>
            <a:r>
              <a:rPr lang="ko-KR" altLang="en-US" sz="1400" dirty="0" smtClean="0"/>
              <a:t>말하는 </a:t>
            </a:r>
            <a:r>
              <a:rPr lang="ko-KR" altLang="en-US" sz="1400" b="1" dirty="0" err="1"/>
              <a:t>오브젝트명</a:t>
            </a:r>
            <a:r>
              <a:rPr lang="en-US" altLang="ko-KR" sz="1400" b="1" dirty="0"/>
              <a:t>.</a:t>
            </a:r>
            <a:r>
              <a:rPr lang="ko-KR" altLang="en-US" sz="1400" b="1" dirty="0" err="1"/>
              <a:t>메소드명</a:t>
            </a:r>
            <a:r>
              <a:rPr lang="ko-KR" altLang="en-US" sz="1400" dirty="0"/>
              <a:t> 이 여기서는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[</a:t>
            </a:r>
            <a:r>
              <a:rPr lang="ko-KR" altLang="en-US" sz="1400" b="1" dirty="0"/>
              <a:t>오브젝트 </a:t>
            </a:r>
            <a:r>
              <a:rPr lang="ko-KR" altLang="en-US" sz="1400" b="1" dirty="0" err="1"/>
              <a:t>메소드</a:t>
            </a:r>
            <a:r>
              <a:rPr lang="en-US" altLang="ko-KR" sz="1400" b="1" dirty="0"/>
              <a:t>]</a:t>
            </a:r>
            <a:r>
              <a:rPr lang="ko-KR" altLang="en-US" sz="1400" dirty="0"/>
              <a:t> 괄호에 </a:t>
            </a:r>
            <a:r>
              <a:rPr lang="ko-KR" altLang="en-US" sz="1400" dirty="0" smtClean="0"/>
              <a:t>둘러 쌓여있고 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  </a:t>
            </a:r>
            <a:r>
              <a:rPr lang="ko-KR" altLang="en-US" sz="1400" dirty="0" smtClean="0"/>
              <a:t>스페이스로 </a:t>
            </a:r>
            <a:r>
              <a:rPr lang="ko-KR" altLang="en-US" sz="1400" dirty="0"/>
              <a:t>구분하는 </a:t>
            </a:r>
            <a:r>
              <a:rPr lang="ko-KR" altLang="en-US" sz="1400" dirty="0" smtClean="0"/>
              <a:t>형식</a:t>
            </a:r>
            <a:endParaRPr lang="ko-KR" altLang="en-US" sz="1400" dirty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err="1" smtClean="0"/>
              <a:t>파라메터를</a:t>
            </a:r>
            <a:r>
              <a:rPr lang="ko-KR" altLang="en-US" sz="1400" dirty="0" smtClean="0"/>
              <a:t> </a:t>
            </a:r>
            <a:r>
              <a:rPr lang="ko-KR" altLang="en-US" sz="1400" dirty="0"/>
              <a:t>가지는 경우에는 </a:t>
            </a:r>
            <a:r>
              <a:rPr lang="en-US" altLang="ko-KR" sz="1400" b="1" dirty="0"/>
              <a:t>[</a:t>
            </a:r>
            <a:r>
              <a:rPr lang="ko-KR" altLang="en-US" sz="1400" b="1" dirty="0"/>
              <a:t>오브젝트 </a:t>
            </a:r>
            <a:r>
              <a:rPr lang="ko-KR" altLang="en-US" sz="1400" b="1" dirty="0" err="1"/>
              <a:t>메소드</a:t>
            </a:r>
            <a:r>
              <a:rPr lang="en-US" altLang="ko-KR" sz="1400" b="1" dirty="0"/>
              <a:t>:</a:t>
            </a:r>
            <a:r>
              <a:rPr lang="ko-KR" altLang="en-US" sz="1400" b="1" dirty="0" err="1"/>
              <a:t>파라매터</a:t>
            </a:r>
            <a:r>
              <a:rPr lang="en-US" altLang="ko-KR" sz="1400" b="1" dirty="0"/>
              <a:t>]</a:t>
            </a:r>
            <a:r>
              <a:rPr lang="ko-KR" altLang="en-US" sz="1400" dirty="0"/>
              <a:t> 로 </a:t>
            </a:r>
            <a:r>
              <a:rPr lang="ko-KR" altLang="en-US" sz="1400" dirty="0" smtClean="0"/>
              <a:t>불림</a:t>
            </a:r>
            <a:r>
              <a:rPr lang="en-US" altLang="ko-KR" sz="1400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  (</a:t>
            </a:r>
            <a:r>
              <a:rPr lang="ko-KR" altLang="en-US" sz="1400" dirty="0" err="1"/>
              <a:t>메소드와</a:t>
            </a:r>
            <a:r>
              <a:rPr lang="ko-KR" altLang="en-US" sz="1400" dirty="0"/>
              <a:t> </a:t>
            </a:r>
            <a:r>
              <a:rPr lang="ko-KR" altLang="en-US" sz="1400" dirty="0" err="1" smtClean="0"/>
              <a:t>파라매터</a:t>
            </a:r>
            <a:r>
              <a:rPr lang="ko-KR" altLang="en-US" sz="1400" dirty="0" smtClean="0"/>
              <a:t> 사이에 </a:t>
            </a:r>
            <a:r>
              <a:rPr lang="ko-KR" altLang="en-US" sz="1400" dirty="0"/>
              <a:t>콜론이 존재</a:t>
            </a:r>
            <a:r>
              <a:rPr lang="en-US" altLang="ko-KR" sz="1400" dirty="0"/>
              <a:t>)</a:t>
            </a:r>
            <a:endParaRPr lang="ko-KR" altLang="en-US" sz="1400" dirty="0"/>
          </a:p>
          <a:p>
            <a:pPr>
              <a:lnSpc>
                <a:spcPct val="150000"/>
              </a:lnSpc>
            </a:pPr>
            <a:endParaRPr lang="en-US" altLang="ko-KR" sz="1600" dirty="0" smtClean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280" y="2276872"/>
            <a:ext cx="3168352" cy="720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4581128"/>
            <a:ext cx="4471465" cy="720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683568" y="5391214"/>
            <a:ext cx="846043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err="1" smtClean="0"/>
              <a:t>리턴값이</a:t>
            </a:r>
            <a:r>
              <a:rPr lang="ko-KR" altLang="en-US" sz="1400" dirty="0" smtClean="0"/>
              <a:t> 있는 경우</a:t>
            </a:r>
            <a:endParaRPr lang="ko-KR" altLang="en-US" sz="1400" dirty="0"/>
          </a:p>
        </p:txBody>
      </p:sp>
      <p:sp>
        <p:nvSpPr>
          <p:cNvPr id="23" name="실행 단추: 앞으로 또는 다음 22">
            <a:hlinkClick r:id="rId5" action="ppaction://hlinksldjump" highlightClick="1"/>
          </p:cNvPr>
          <p:cNvSpPr/>
          <p:nvPr/>
        </p:nvSpPr>
        <p:spPr>
          <a:xfrm>
            <a:off x="8388424" y="5877272"/>
            <a:ext cx="504056" cy="360040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7422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en-US" altLang="ko-KR" dirty="0" smtClean="0"/>
              <a:t>Objective-C</a:t>
            </a:r>
            <a:r>
              <a:rPr lang="ko-KR" altLang="en-US" dirty="0" smtClean="0"/>
              <a:t>만의 문법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err="1" smtClean="0"/>
              <a:t>메서드의</a:t>
            </a:r>
            <a:r>
              <a:rPr lang="ko-KR" altLang="en-US" b="1" dirty="0" smtClean="0"/>
              <a:t> 호출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ko-KR" altLang="en-US" sz="1600" dirty="0" smtClean="0"/>
              <a:t>기본문법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클래스 </a:t>
            </a:r>
            <a:r>
              <a:rPr lang="ko-KR" altLang="en-US" sz="1400" dirty="0" err="1"/>
              <a:t>메소드도</a:t>
            </a:r>
            <a:r>
              <a:rPr lang="ko-KR" altLang="en-US" sz="1400" dirty="0"/>
              <a:t> 같은 문법으로 호출 </a:t>
            </a:r>
            <a:r>
              <a:rPr lang="ko-KR" altLang="en-US" sz="1400" dirty="0" smtClean="0"/>
              <a:t>가능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ko-KR" altLang="en-US" sz="1400" dirty="0"/>
              <a:t> 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- id</a:t>
            </a:r>
            <a:r>
              <a:rPr lang="ko-KR" altLang="en-US" sz="1400" dirty="0"/>
              <a:t>란 </a:t>
            </a:r>
            <a:r>
              <a:rPr lang="en-US" altLang="ko-KR" sz="1400" dirty="0" err="1"/>
              <a:t>myObject</a:t>
            </a:r>
            <a:r>
              <a:rPr lang="ko-KR" altLang="en-US" sz="1400" dirty="0"/>
              <a:t>가 어떤 오브젝트의 참조도 될 수 있다는 </a:t>
            </a:r>
            <a:r>
              <a:rPr lang="ko-KR" altLang="en-US" sz="1400" dirty="0" smtClean="0"/>
              <a:t>뜻으로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컴파일 </a:t>
            </a:r>
            <a:r>
              <a:rPr lang="ko-KR" altLang="en-US" sz="1400" dirty="0"/>
              <a:t>할 때에도 클래스 타입을 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  알지 </a:t>
            </a:r>
            <a:r>
              <a:rPr lang="ko-KR" altLang="en-US" sz="1400" dirty="0"/>
              <a:t>못한다는 </a:t>
            </a:r>
            <a:r>
              <a:rPr lang="ko-KR" altLang="en-US" sz="1400" dirty="0" smtClean="0"/>
              <a:t>뜻</a:t>
            </a:r>
            <a:endParaRPr lang="ko-KR" altLang="en-US" sz="1400" dirty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여기서는 </a:t>
            </a:r>
            <a:r>
              <a:rPr lang="en-US" altLang="ko-KR" sz="1400" dirty="0" err="1"/>
              <a:t>NSString</a:t>
            </a:r>
            <a:r>
              <a:rPr lang="ko-KR" altLang="en-US" sz="1400" dirty="0" smtClean="0"/>
              <a:t>이란 것을 </a:t>
            </a:r>
            <a:r>
              <a:rPr lang="ko-KR" altLang="en-US" sz="1400" dirty="0"/>
              <a:t>알 수 있기에 아래와 같이도 </a:t>
            </a:r>
            <a:r>
              <a:rPr lang="ko-KR" altLang="en-US" sz="1400" dirty="0" smtClean="0"/>
              <a:t>쓸 수 있음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dirty="0"/>
              <a:t/>
            </a:r>
            <a:br>
              <a:rPr lang="ko-KR" altLang="en-US" sz="1400" dirty="0"/>
            </a:b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오브젝트 </a:t>
            </a:r>
            <a:r>
              <a:rPr lang="ko-KR" altLang="en-US" sz="1400" dirty="0"/>
              <a:t>타입 옆에 *</a:t>
            </a:r>
            <a:r>
              <a:rPr lang="en-US" altLang="ko-KR" sz="1400" dirty="0" smtClean="0"/>
              <a:t>(asterisk)</a:t>
            </a:r>
            <a:r>
              <a:rPr lang="ko-KR" altLang="en-US" sz="1400" dirty="0"/>
              <a:t>가 있는걸 볼 수 </a:t>
            </a:r>
            <a:r>
              <a:rPr lang="ko-KR" altLang="en-US" sz="1400" dirty="0" smtClean="0"/>
              <a:t>있는데 모든 </a:t>
            </a:r>
            <a:r>
              <a:rPr lang="en-US" altLang="ko-KR" sz="1400" dirty="0"/>
              <a:t>Objective-c</a:t>
            </a:r>
            <a:r>
              <a:rPr lang="ko-KR" altLang="en-US" sz="1400" dirty="0"/>
              <a:t>의 오브젝트 변수들은 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  </a:t>
            </a:r>
            <a:r>
              <a:rPr lang="ko-KR" altLang="en-US" sz="1400" dirty="0" smtClean="0"/>
              <a:t>포인터 타입이기 때</a:t>
            </a:r>
            <a:r>
              <a:rPr lang="ko-KR" altLang="en-US" sz="1400" dirty="0"/>
              <a:t>문</a:t>
            </a:r>
            <a:r>
              <a:rPr lang="en-US" altLang="ko-KR" sz="1400" dirty="0" smtClean="0"/>
              <a:t> </a:t>
            </a:r>
            <a:r>
              <a:rPr lang="ko-KR" altLang="en-US" sz="1400" dirty="0"/>
              <a:t/>
            </a:r>
            <a:br>
              <a:rPr lang="ko-KR" altLang="en-US" sz="1400" dirty="0"/>
            </a:br>
            <a:r>
              <a:rPr lang="ko-KR" altLang="en-US" sz="1400" dirty="0" smtClean="0"/>
              <a:t>  </a:t>
            </a:r>
            <a:r>
              <a:rPr lang="en-US" altLang="ko-KR" sz="1400" dirty="0" smtClean="0"/>
              <a:t>- id </a:t>
            </a:r>
            <a:r>
              <a:rPr lang="ko-KR" altLang="en-US" sz="1400" dirty="0"/>
              <a:t>타입은 이미 포인터 타입으로 정의 되어 있기 때문에 *</a:t>
            </a:r>
            <a:r>
              <a:rPr lang="en-US" altLang="ko-KR" sz="1400" dirty="0" smtClean="0"/>
              <a:t>(asterisk)</a:t>
            </a:r>
            <a:r>
              <a:rPr lang="ko-KR" altLang="en-US" sz="1400" dirty="0"/>
              <a:t>를 붙일 필요가 </a:t>
            </a:r>
            <a:r>
              <a:rPr lang="ko-KR" altLang="en-US" sz="1400" dirty="0" smtClean="0"/>
              <a:t>없음</a:t>
            </a:r>
            <a:endParaRPr lang="ko-KR" altLang="en-US" sz="1400" dirty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187" y="2289820"/>
            <a:ext cx="3868483" cy="635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187" y="4293096"/>
            <a:ext cx="4084817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285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en-US" altLang="ko-KR" dirty="0" smtClean="0"/>
              <a:t>Objective-C</a:t>
            </a:r>
            <a:r>
              <a:rPr lang="ko-KR" altLang="en-US" dirty="0" smtClean="0"/>
              <a:t>만의 문법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err="1" smtClean="0"/>
              <a:t>메서드의</a:t>
            </a:r>
            <a:r>
              <a:rPr lang="ko-KR" altLang="en-US" b="1" dirty="0" smtClean="0"/>
              <a:t> 호출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en-US" altLang="ko-KR" sz="1600" dirty="0" smtClean="0"/>
              <a:t>Nested </a:t>
            </a:r>
            <a:r>
              <a:rPr lang="ko-KR" altLang="en-US" sz="1600" dirty="0" err="1" smtClean="0"/>
              <a:t>메세지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일반적인 </a:t>
            </a:r>
            <a:r>
              <a:rPr lang="ko-KR" altLang="en-US" sz="1400" dirty="0"/>
              <a:t>많은 프로그래밍 언어에서 </a:t>
            </a:r>
            <a:r>
              <a:rPr lang="en-US" altLang="ko-KR" sz="1400" dirty="0" smtClean="0"/>
              <a:t>Nested </a:t>
            </a:r>
            <a:r>
              <a:rPr lang="ko-KR" altLang="en-US" sz="1400" dirty="0" err="1"/>
              <a:t>메소드나</a:t>
            </a:r>
            <a:r>
              <a:rPr lang="ko-KR" altLang="en-US" sz="1400" dirty="0"/>
              <a:t> 함수를 호출할 때 </a:t>
            </a:r>
            <a:r>
              <a:rPr lang="ko-KR" altLang="en-US" sz="1400" dirty="0"/>
              <a:t>위</a:t>
            </a:r>
            <a:r>
              <a:rPr lang="ko-KR" altLang="en-US" sz="1400" dirty="0" smtClean="0"/>
              <a:t>와 </a:t>
            </a:r>
            <a:r>
              <a:rPr lang="ko-KR" altLang="en-US" sz="1400" dirty="0"/>
              <a:t>같은 문법을 </a:t>
            </a:r>
            <a:r>
              <a:rPr lang="ko-KR" altLang="en-US" sz="1400" dirty="0" smtClean="0"/>
              <a:t>사용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 smtClean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  - Objective-C</a:t>
            </a:r>
            <a:r>
              <a:rPr lang="ko-KR" altLang="en-US" sz="1400" dirty="0" smtClean="0"/>
              <a:t>에서의 표현방법</a:t>
            </a:r>
            <a:endParaRPr lang="en-US" altLang="ko-KR" sz="1400" dirty="0" smtClean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187" y="2276872"/>
            <a:ext cx="3269818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187" y="3501008"/>
            <a:ext cx="5239731" cy="720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4001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en-US" altLang="ko-KR" dirty="0" smtClean="0"/>
              <a:t>Objective-C</a:t>
            </a:r>
            <a:r>
              <a:rPr lang="ko-KR" altLang="en-US" dirty="0" smtClean="0"/>
              <a:t>만의 문법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err="1" smtClean="0"/>
              <a:t>메서드의</a:t>
            </a:r>
            <a:r>
              <a:rPr lang="ko-KR" altLang="en-US" b="1" dirty="0" smtClean="0"/>
              <a:t> 호출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346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ko-KR" altLang="en-US" sz="1600" dirty="0" smtClean="0"/>
              <a:t>다중 </a:t>
            </a:r>
            <a:r>
              <a:rPr lang="ko-KR" altLang="en-US" sz="1600" dirty="0" err="1" smtClean="0"/>
              <a:t>파라매터를</a:t>
            </a:r>
            <a:r>
              <a:rPr lang="ko-KR" altLang="en-US" sz="1600" dirty="0" smtClean="0"/>
              <a:t> 가지는 </a:t>
            </a:r>
            <a:r>
              <a:rPr lang="ko-KR" altLang="en-US" sz="1600" dirty="0" err="1" smtClean="0"/>
              <a:t>메서드</a:t>
            </a:r>
            <a:r>
              <a:rPr lang="ko-KR" altLang="en-US" sz="1600" dirty="0" smtClean="0"/>
              <a:t> 호출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err="1" smtClean="0"/>
              <a:t>메서드</a:t>
            </a:r>
            <a:r>
              <a:rPr lang="ko-KR" altLang="en-US" sz="1400" dirty="0" smtClean="0"/>
              <a:t> </a:t>
            </a:r>
            <a:r>
              <a:rPr lang="ko-KR" altLang="en-US" sz="1400" dirty="0"/>
              <a:t>명을 여러 조각으로 나누어 </a:t>
            </a:r>
            <a:r>
              <a:rPr lang="ko-KR" altLang="en-US" sz="1400" dirty="0" smtClean="0"/>
              <a:t>사용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  - </a:t>
            </a:r>
            <a:r>
              <a:rPr lang="ko-KR" altLang="en-US" sz="1400" dirty="0" err="1" smtClean="0"/>
              <a:t>메서드를</a:t>
            </a:r>
            <a:r>
              <a:rPr lang="ko-KR" altLang="en-US" sz="1400" dirty="0" smtClean="0"/>
              <a:t> 호출하는 방법</a:t>
            </a:r>
            <a:r>
              <a:rPr lang="en-US" altLang="ko-KR" sz="1400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- </a:t>
            </a:r>
            <a:r>
              <a:rPr lang="ko-KR" altLang="en-US" sz="1400" dirty="0" smtClean="0"/>
              <a:t>즉</a:t>
            </a:r>
            <a:r>
              <a:rPr lang="en-US" altLang="ko-KR" sz="1400" dirty="0" smtClean="0"/>
              <a:t>,</a:t>
            </a: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파라매터명이란</a:t>
            </a:r>
            <a:r>
              <a:rPr lang="ko-KR" altLang="en-US" sz="1400" dirty="0" smtClean="0"/>
              <a:t> </a:t>
            </a:r>
            <a:r>
              <a:rPr lang="ko-KR" altLang="en-US" sz="1400" dirty="0"/>
              <a:t>것이 존재 하지 </a:t>
            </a:r>
            <a:r>
              <a:rPr lang="ko-KR" altLang="en-US" sz="1400" dirty="0" smtClean="0"/>
              <a:t>않는다는 뜻이며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런타임 </a:t>
            </a:r>
            <a:r>
              <a:rPr lang="ko-KR" altLang="en-US" sz="1400" dirty="0"/>
              <a:t>시스템에서 </a:t>
            </a:r>
            <a:r>
              <a:rPr lang="ko-KR" altLang="en-US" sz="1400" dirty="0" err="1" smtClean="0"/>
              <a:t>메서드</a:t>
            </a:r>
            <a:r>
              <a:rPr lang="ko-KR" altLang="en-US" sz="1400" dirty="0" smtClean="0"/>
              <a:t> </a:t>
            </a:r>
            <a:r>
              <a:rPr lang="ko-KR" altLang="en-US" sz="1400" dirty="0"/>
              <a:t>명은 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   </a:t>
            </a:r>
            <a:r>
              <a:rPr lang="en-US" altLang="ko-KR" sz="1400" dirty="0" err="1" smtClean="0"/>
              <a:t>writeToFile:atomically</a:t>
            </a:r>
            <a:r>
              <a:rPr lang="en-US" altLang="ko-KR" sz="1400" dirty="0"/>
              <a:t>: </a:t>
            </a:r>
            <a:r>
              <a:rPr lang="ko-KR" altLang="en-US" sz="1400" dirty="0"/>
              <a:t>로 </a:t>
            </a:r>
            <a:r>
              <a:rPr lang="ko-KR" altLang="en-US" sz="1400" dirty="0" smtClean="0"/>
              <a:t>인식</a:t>
            </a:r>
            <a:endParaRPr lang="en-US" altLang="ko-KR" sz="1400" dirty="0" smtClean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sp>
        <p:nvSpPr>
          <p:cNvPr id="23" name="실행 단추: 앞으로 또는 다음 22">
            <a:hlinkClick r:id="rId3" action="ppaction://hlinksldjump" highlightClick="1"/>
          </p:cNvPr>
          <p:cNvSpPr/>
          <p:nvPr/>
        </p:nvSpPr>
        <p:spPr>
          <a:xfrm>
            <a:off x="8388424" y="5877272"/>
            <a:ext cx="504056" cy="360040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348880"/>
            <a:ext cx="7733659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356992"/>
            <a:ext cx="6760779" cy="587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773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en-US" altLang="ko-KR" dirty="0" smtClean="0"/>
              <a:t>Objective-C</a:t>
            </a:r>
            <a:r>
              <a:rPr lang="ko-KR" altLang="en-US" dirty="0" smtClean="0"/>
              <a:t>만의 문법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err="1" smtClean="0"/>
              <a:t>접근</a:t>
            </a:r>
            <a:r>
              <a:rPr lang="ko-KR" altLang="en-US" b="1" dirty="0" err="1"/>
              <a:t>자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en-US" altLang="ko-KR" sz="1600" dirty="0"/>
              <a:t>Objective-c</a:t>
            </a:r>
            <a:r>
              <a:rPr lang="ko-KR" altLang="en-US" sz="1600" dirty="0"/>
              <a:t>의 모든 </a:t>
            </a:r>
            <a:r>
              <a:rPr lang="ko-KR" altLang="en-US" sz="1600" dirty="0" err="1"/>
              <a:t>인스턴스</a:t>
            </a:r>
            <a:r>
              <a:rPr lang="ko-KR" altLang="en-US" sz="1600" dirty="0"/>
              <a:t> 변수들은 </a:t>
            </a:r>
            <a:r>
              <a:rPr lang="en-US" altLang="ko-KR" sz="1600" dirty="0" smtClean="0"/>
              <a:t>private</a:t>
            </a:r>
            <a:r>
              <a:rPr lang="ko-KR" altLang="en-US" sz="1600" dirty="0" smtClean="0"/>
              <a:t>이므로 </a:t>
            </a:r>
            <a:r>
              <a:rPr lang="ko-KR" altLang="en-US" sz="1600" dirty="0" err="1"/>
              <a:t>접근자를</a:t>
            </a:r>
            <a:r>
              <a:rPr lang="ko-KR" altLang="en-US" sz="1600" dirty="0"/>
              <a:t> 사용하여 </a:t>
            </a:r>
            <a:r>
              <a:rPr lang="ko-KR" altLang="en-US" sz="1600" dirty="0" smtClean="0"/>
              <a:t>접근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○ 일반적인 문법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err="1" smtClean="0"/>
              <a:t>인스턴스</a:t>
            </a:r>
            <a:r>
              <a:rPr lang="ko-KR" altLang="en-US" sz="1400" dirty="0" smtClean="0"/>
              <a:t> </a:t>
            </a:r>
            <a:r>
              <a:rPr lang="ko-KR" altLang="en-US" sz="1400" dirty="0"/>
              <a:t>변수를 직접 읽는다는 뜻이 아니라 </a:t>
            </a:r>
            <a:r>
              <a:rPr lang="en-US" altLang="ko-KR" sz="1400" dirty="0"/>
              <a:t>caption</a:t>
            </a:r>
            <a:r>
              <a:rPr lang="ko-KR" altLang="en-US" sz="1400" dirty="0"/>
              <a:t>이라는 </a:t>
            </a:r>
            <a:r>
              <a:rPr lang="ko-KR" altLang="en-US" sz="1400" dirty="0" err="1" smtClean="0"/>
              <a:t>메서드를</a:t>
            </a:r>
            <a:r>
              <a:rPr lang="ko-KR" altLang="en-US" sz="1400" dirty="0" smtClean="0"/>
              <a:t> 호출</a:t>
            </a:r>
            <a:r>
              <a:rPr lang="ko-KR" altLang="en-US" sz="1400" dirty="0"/>
              <a:t/>
            </a:r>
            <a:br>
              <a:rPr lang="ko-KR" altLang="en-US" sz="1400" dirty="0"/>
            </a:br>
            <a:r>
              <a:rPr lang="ko-KR" altLang="en-US" sz="1400" dirty="0" smtClean="0"/>
              <a:t>  </a:t>
            </a:r>
            <a:r>
              <a:rPr lang="en-US" altLang="ko-KR" sz="1400" dirty="0" smtClean="0"/>
              <a:t>- Objective-C</a:t>
            </a:r>
            <a:r>
              <a:rPr lang="ko-KR" altLang="en-US" sz="1400" dirty="0"/>
              <a:t>에서는 일반적으로 </a:t>
            </a:r>
            <a:r>
              <a:rPr lang="en-US" altLang="ko-KR" sz="1400" dirty="0"/>
              <a:t>getter </a:t>
            </a:r>
            <a:r>
              <a:rPr lang="ko-KR" altLang="en-US" sz="1400" dirty="0" err="1" smtClean="0"/>
              <a:t>메서드에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get</a:t>
            </a:r>
            <a:r>
              <a:rPr lang="ko-KR" altLang="en-US" sz="1400" dirty="0"/>
              <a:t>을 붙이지 않고 </a:t>
            </a:r>
            <a:r>
              <a:rPr lang="ko-KR" altLang="en-US" sz="1400" dirty="0" smtClean="0"/>
              <a:t>사용</a:t>
            </a:r>
            <a:endParaRPr lang="en-US" altLang="ko-KR" sz="1400" dirty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1" y="2691244"/>
            <a:ext cx="3804269" cy="6657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83568" y="4174629"/>
            <a:ext cx="846043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en-US" altLang="ko-KR" sz="1600" dirty="0" smtClean="0"/>
              <a:t>.(dot)</a:t>
            </a:r>
            <a:r>
              <a:rPr lang="ko-KR" altLang="en-US" sz="1600" dirty="0" smtClean="0"/>
              <a:t>을 이용한 문</a:t>
            </a:r>
            <a:r>
              <a:rPr lang="ko-KR" altLang="en-US" sz="1600" dirty="0"/>
              <a:t>법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.(</a:t>
            </a:r>
            <a:r>
              <a:rPr lang="en-US" altLang="ko-KR" sz="1400" dirty="0"/>
              <a:t>dot)</a:t>
            </a:r>
            <a:r>
              <a:rPr lang="ko-KR" altLang="en-US" sz="1400" dirty="0"/>
              <a:t>는 </a:t>
            </a:r>
            <a:r>
              <a:rPr lang="ko-KR" altLang="en-US" sz="1400" dirty="0" err="1"/>
              <a:t>접근자</a:t>
            </a:r>
            <a:r>
              <a:rPr lang="en-US" altLang="ko-KR" sz="1400" dirty="0"/>
              <a:t>(getter and setter)</a:t>
            </a:r>
            <a:r>
              <a:rPr lang="ko-KR" altLang="en-US" sz="1400" dirty="0"/>
              <a:t>를 위해 </a:t>
            </a:r>
            <a:r>
              <a:rPr lang="en-US" altLang="ko-KR" sz="1400" dirty="0"/>
              <a:t>Objective-C 2.0</a:t>
            </a:r>
            <a:r>
              <a:rPr lang="ko-KR" altLang="en-US" sz="1400" dirty="0"/>
              <a:t>에 새로 추가된 </a:t>
            </a:r>
            <a:r>
              <a:rPr lang="ko-KR" altLang="en-US" sz="1400" dirty="0" smtClean="0"/>
              <a:t>문법</a:t>
            </a:r>
            <a:r>
              <a:rPr lang="ko-KR" altLang="en-US" sz="1400" dirty="0"/>
              <a:t/>
            </a:r>
            <a:br>
              <a:rPr lang="ko-KR" altLang="en-US" sz="1400" dirty="0"/>
            </a:b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en-US" altLang="ko-KR" sz="1400" dirty="0"/>
              <a:t>.(dot)</a:t>
            </a:r>
            <a:r>
              <a:rPr lang="ko-KR" altLang="en-US" sz="1400" dirty="0"/>
              <a:t>는 일반 </a:t>
            </a:r>
            <a:r>
              <a:rPr lang="ko-KR" altLang="en-US" sz="1400" dirty="0" err="1"/>
              <a:t>메소드</a:t>
            </a:r>
            <a:r>
              <a:rPr lang="ko-KR" altLang="en-US" sz="1400" dirty="0"/>
              <a:t> 호출에는 사용할 수 </a:t>
            </a:r>
            <a:r>
              <a:rPr lang="ko-KR" altLang="en-US" sz="1400" dirty="0" smtClean="0"/>
              <a:t>없음</a:t>
            </a:r>
            <a:endParaRPr lang="en-US" altLang="ko-KR" sz="1400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0" y="4583841"/>
            <a:ext cx="3555563" cy="6453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7048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3982684" y="2046047"/>
            <a:ext cx="3109596" cy="2535081"/>
            <a:chOff x="3910676" y="2046047"/>
            <a:chExt cx="4261724" cy="3543193"/>
          </a:xfrm>
        </p:grpSpPr>
        <p:sp>
          <p:nvSpPr>
            <p:cNvPr id="3" name="TextBox 2"/>
            <p:cNvSpPr txBox="1"/>
            <p:nvPr/>
          </p:nvSpPr>
          <p:spPr>
            <a:xfrm>
              <a:off x="3910676" y="2046047"/>
              <a:ext cx="4261724" cy="354319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marL="400050" indent="-400050">
                <a:lnSpc>
                  <a:spcPct val="150000"/>
                </a:lnSpc>
                <a:buFont typeface="+mj-lt"/>
                <a:buAutoNum type="romanUcPeriod"/>
              </a:pPr>
              <a:r>
                <a:rPr lang="ko-KR" altLang="en-US" sz="16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상</a:t>
              </a:r>
              <a:r>
                <a:rPr lang="ko-KR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속</a:t>
              </a:r>
              <a:endParaRPr lang="en-US" altLang="ko-KR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342900" indent="-342900">
                <a:lnSpc>
                  <a:spcPct val="150000"/>
                </a:lnSpc>
                <a:buAutoNum type="romanUcPeriod"/>
              </a:pPr>
              <a:endParaRPr lang="en-US" altLang="ko-KR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342900" indent="-342900">
                <a:lnSpc>
                  <a:spcPct val="150000"/>
                </a:lnSpc>
                <a:buAutoNum type="romanUcPeriod"/>
              </a:pPr>
              <a:r>
                <a:rPr lang="ko-KR" altLang="en-US" sz="1600" b="1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오버라이딩</a:t>
              </a:r>
              <a:endParaRPr lang="en-US" altLang="ko-KR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342900" indent="-342900">
                <a:lnSpc>
                  <a:spcPct val="150000"/>
                </a:lnSpc>
                <a:buAutoNum type="romanUcPeriod"/>
              </a:pPr>
              <a:endParaRPr lang="en-US" altLang="ko-KR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342900" indent="-342900">
                <a:lnSpc>
                  <a:spcPct val="150000"/>
                </a:lnSpc>
                <a:buAutoNum type="romanUcPeriod"/>
              </a:pPr>
              <a:r>
                <a:rPr lang="en-US" altLang="ko-KR" sz="16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Objective-C</a:t>
              </a:r>
              <a:r>
                <a:rPr lang="ko-KR" altLang="en-US" sz="16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만의 문법</a:t>
              </a:r>
              <a:endParaRPr lang="en-US" altLang="ko-KR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marL="342900" indent="-342900">
                <a:lnSpc>
                  <a:spcPct val="150000"/>
                </a:lnSpc>
                <a:buAutoNum type="romanUcPeriod"/>
              </a:pPr>
              <a:endParaRPr lang="en-US" altLang="ko-KR" sz="16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" name="직각 삼각형 1"/>
            <p:cNvSpPr/>
            <p:nvPr/>
          </p:nvSpPr>
          <p:spPr>
            <a:xfrm rot="16200000">
              <a:off x="7812360" y="5229200"/>
              <a:ext cx="360040" cy="360040"/>
            </a:xfrm>
            <a:prstGeom prst="rtTriangle">
              <a:avLst/>
            </a:prstGeom>
            <a:solidFill>
              <a:srgbClr val="C50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D0834-8A36-4D40-9A37-0490CF954D7A}" type="datetime1">
              <a:rPr lang="ko-KR" altLang="en-US" smtClean="0"/>
              <a:t>2015-02-04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en-US" altLang="ko-KR" dirty="0" smtClean="0"/>
              <a:t>Objective-C</a:t>
            </a:r>
            <a:r>
              <a:rPr lang="ko-KR" altLang="en-US" dirty="0" smtClean="0"/>
              <a:t>만의 문법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en-US" altLang="ko-KR" b="1" dirty="0" smtClean="0"/>
              <a:t>Object</a:t>
            </a:r>
            <a:r>
              <a:rPr lang="ko-KR" altLang="en-US" b="1" dirty="0" smtClean="0"/>
              <a:t>의 생성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자동할당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자동으로 생성하여 할당해 주는 편리한 방법</a:t>
            </a:r>
            <a:r>
              <a:rPr lang="ko-KR" altLang="en-US" sz="1400" dirty="0"/>
              <a:t/>
            </a:r>
            <a:br>
              <a:rPr lang="ko-KR" altLang="en-US" sz="1400" dirty="0"/>
            </a:br>
            <a:r>
              <a:rPr lang="ko-KR" altLang="en-US" sz="1400" dirty="0" smtClean="0"/>
              <a:t>  </a:t>
            </a:r>
            <a:r>
              <a:rPr lang="en-US" altLang="ko-KR" sz="1400" dirty="0" smtClean="0"/>
              <a:t>- Objective-C</a:t>
            </a:r>
            <a:r>
              <a:rPr lang="ko-KR" altLang="en-US" sz="1400" dirty="0"/>
              <a:t>에서는 </a:t>
            </a:r>
            <a:r>
              <a:rPr lang="ko-KR" altLang="en-US" sz="1400" dirty="0" smtClean="0"/>
              <a:t>대부분 아래에 있는 수동할당방법을 </a:t>
            </a:r>
            <a:r>
              <a:rPr lang="ko-KR" altLang="en-US" sz="1400" dirty="0" err="1" smtClean="0"/>
              <a:t>사용하여야함</a:t>
            </a:r>
            <a:endParaRPr lang="en-US" altLang="ko-KR" sz="1400" dirty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83568" y="3816330"/>
            <a:ext cx="846043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수동할</a:t>
            </a:r>
            <a:r>
              <a:rPr lang="ko-KR" altLang="en-US" sz="1600" dirty="0"/>
              <a:t>당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err="1" smtClean="0"/>
              <a:t>메서드의</a:t>
            </a:r>
            <a:r>
              <a:rPr lang="ko-KR" altLang="en-US" sz="1400" dirty="0" smtClean="0"/>
              <a:t> </a:t>
            </a:r>
            <a:r>
              <a:rPr lang="en-US" altLang="ko-KR" sz="1400" dirty="0"/>
              <a:t>Nested</a:t>
            </a:r>
            <a:r>
              <a:rPr lang="ko-KR" altLang="en-US" sz="1400" dirty="0"/>
              <a:t>된 </a:t>
            </a:r>
            <a:r>
              <a:rPr lang="ko-KR" altLang="en-US" sz="1400" dirty="0" smtClean="0"/>
              <a:t>호출방식</a:t>
            </a:r>
            <a:r>
              <a:rPr lang="en-US" altLang="ko-KR" sz="1400" dirty="0" smtClean="0"/>
              <a:t> </a:t>
            </a:r>
            <a:r>
              <a:rPr lang="ko-KR" altLang="en-US" sz="1400" dirty="0"/>
              <a:t/>
            </a:r>
            <a:br>
              <a:rPr lang="ko-KR" altLang="en-US" sz="1400" dirty="0"/>
            </a:br>
            <a:r>
              <a:rPr lang="ko-KR" altLang="en-US" sz="1400" dirty="0"/>
              <a:t> 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- </a:t>
            </a:r>
            <a:r>
              <a:rPr lang="en-US" altLang="ko-KR" sz="1400" dirty="0" err="1" smtClean="0"/>
              <a:t>NSString</a:t>
            </a:r>
            <a:r>
              <a:rPr lang="ko-KR" altLang="en-US" sz="1400" dirty="0"/>
              <a:t>클래스의 </a:t>
            </a:r>
            <a:r>
              <a:rPr lang="en-US" altLang="ko-KR" sz="1400" dirty="0" err="1"/>
              <a:t>alloc</a:t>
            </a:r>
            <a:r>
              <a:rPr lang="ko-KR" altLang="en-US" sz="1400" dirty="0" err="1" smtClean="0"/>
              <a:t>메서드를</a:t>
            </a:r>
            <a:r>
              <a:rPr lang="ko-KR" altLang="en-US" sz="1400" dirty="0" smtClean="0"/>
              <a:t> 호출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메모리를 </a:t>
            </a:r>
            <a:r>
              <a:rPr lang="ko-KR" altLang="en-US" sz="1400" dirty="0"/>
              <a:t>확보하고 오브젝트를 </a:t>
            </a:r>
            <a:r>
              <a:rPr lang="ko-KR" altLang="en-US" sz="1400" dirty="0" err="1"/>
              <a:t>인스턴스화</a:t>
            </a:r>
            <a:r>
              <a:rPr lang="ko-KR" altLang="en-US" sz="1400" dirty="0"/>
              <a:t> </a:t>
            </a:r>
            <a:r>
              <a:rPr lang="en-US" altLang="ko-KR" sz="1400" dirty="0"/>
              <a:t>)</a:t>
            </a:r>
            <a:endParaRPr lang="ko-KR" altLang="en-US" sz="1400" dirty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생성된 </a:t>
            </a:r>
            <a:r>
              <a:rPr lang="ko-KR" altLang="en-US" sz="1400" dirty="0"/>
              <a:t>오브젝트의 </a:t>
            </a:r>
            <a:r>
              <a:rPr lang="en-US" altLang="ko-KR" sz="1400" dirty="0" err="1"/>
              <a:t>init</a:t>
            </a:r>
            <a:r>
              <a:rPr lang="en-US" altLang="ko-KR" sz="1400" dirty="0"/>
              <a:t> </a:t>
            </a:r>
            <a:r>
              <a:rPr lang="ko-KR" altLang="en-US" sz="1400" dirty="0" err="1"/>
              <a:t>메소드를</a:t>
            </a:r>
            <a:r>
              <a:rPr lang="ko-KR" altLang="en-US" sz="1400" dirty="0"/>
              <a:t> </a:t>
            </a:r>
            <a:r>
              <a:rPr lang="ko-KR" altLang="en-US" sz="1400" dirty="0" smtClean="0"/>
              <a:t>호</a:t>
            </a:r>
            <a:r>
              <a:rPr lang="ko-KR" altLang="en-US" sz="1400" dirty="0"/>
              <a:t>출</a:t>
            </a:r>
            <a:r>
              <a:rPr lang="en-US" altLang="ko-KR" sz="1400" dirty="0" smtClean="0"/>
              <a:t> </a:t>
            </a:r>
            <a:r>
              <a:rPr lang="ko-KR" altLang="en-US" sz="1400" dirty="0"/>
              <a:t/>
            </a:r>
            <a:br>
              <a:rPr lang="ko-KR" altLang="en-US" sz="1400" dirty="0"/>
            </a:b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en-US" altLang="ko-KR" sz="1400" dirty="0" err="1" smtClean="0"/>
              <a:t>init</a:t>
            </a:r>
            <a:r>
              <a:rPr lang="ko-KR" altLang="en-US" sz="1400" dirty="0"/>
              <a:t>은 </a:t>
            </a:r>
            <a:r>
              <a:rPr lang="ko-KR" altLang="en-US" sz="1400" dirty="0" smtClean="0"/>
              <a:t>주로 초기화 작업</a:t>
            </a:r>
            <a:r>
              <a:rPr lang="en-US" altLang="ko-KR" sz="1400" dirty="0" smtClean="0"/>
              <a:t>(ex : </a:t>
            </a:r>
            <a:r>
              <a:rPr lang="ko-KR" altLang="en-US" sz="1400" dirty="0" smtClean="0"/>
              <a:t>내부 </a:t>
            </a:r>
            <a:r>
              <a:rPr lang="ko-KR" altLang="en-US" sz="1400" dirty="0"/>
              <a:t>변수들의 </a:t>
            </a:r>
            <a:r>
              <a:rPr lang="ko-KR" altLang="en-US" sz="1400" dirty="0" err="1"/>
              <a:t>인스턴스를</a:t>
            </a:r>
            <a:r>
              <a:rPr lang="ko-KR" altLang="en-US" sz="1400" dirty="0"/>
              <a:t> 생성하는 </a:t>
            </a:r>
            <a:r>
              <a:rPr lang="ko-KR" altLang="en-US" sz="1400" dirty="0" smtClean="0"/>
              <a:t>작업</a:t>
            </a:r>
            <a:r>
              <a:rPr lang="en-US" altLang="ko-KR" sz="1400" dirty="0" smtClean="0"/>
              <a:t>)</a:t>
            </a:r>
            <a:endParaRPr lang="ko-KR" altLang="en-US" sz="14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0" y="2358578"/>
            <a:ext cx="4109446" cy="566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89" y="4291984"/>
            <a:ext cx="5040563" cy="5584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802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en-US" altLang="ko-KR" dirty="0" smtClean="0"/>
              <a:t>Objective-C</a:t>
            </a:r>
            <a:r>
              <a:rPr lang="ko-KR" altLang="en-US" dirty="0" smtClean="0"/>
              <a:t>만의 문법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en-US" altLang="ko-KR" b="1" dirty="0" smtClean="0"/>
              <a:t>Object</a:t>
            </a:r>
            <a:r>
              <a:rPr lang="ko-KR" altLang="en-US" b="1" dirty="0" smtClean="0"/>
              <a:t>의 생성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83568" y="1844824"/>
            <a:ext cx="8460432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수동할</a:t>
            </a:r>
            <a:r>
              <a:rPr lang="ko-KR" altLang="en-US" sz="1600" dirty="0"/>
              <a:t>당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값을 가지는 </a:t>
            </a:r>
            <a:r>
              <a:rPr lang="en-US" altLang="ko-KR" sz="1400" dirty="0" err="1" smtClean="0"/>
              <a:t>init</a:t>
            </a:r>
            <a:r>
              <a:rPr lang="ko-KR" altLang="en-US" sz="1400" dirty="0" smtClean="0"/>
              <a:t>을</a:t>
            </a:r>
            <a:r>
              <a:rPr lang="en-US" altLang="ko-KR" sz="1400" dirty="0"/>
              <a:t> </a:t>
            </a:r>
            <a:r>
              <a:rPr lang="ko-KR" altLang="en-US" sz="1400" dirty="0" smtClean="0"/>
              <a:t>호출하는 경우</a:t>
            </a:r>
            <a:endParaRPr lang="ko-KR" altLang="en-US" sz="14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99" y="2334694"/>
            <a:ext cx="5256455" cy="5182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543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en-US" altLang="ko-KR" dirty="0" smtClean="0"/>
              <a:t>Objective-C</a:t>
            </a:r>
            <a:r>
              <a:rPr lang="ko-KR" altLang="en-US" dirty="0" smtClean="0"/>
              <a:t>만의 문법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smtClean="0"/>
              <a:t>기본적인 메모리 관리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83568" y="1844824"/>
            <a:ext cx="84604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en-US" altLang="ko-KR" sz="1600" dirty="0" err="1" smtClean="0"/>
              <a:t>alloc</a:t>
            </a:r>
            <a:r>
              <a:rPr lang="ko-KR" altLang="en-US" sz="1600" dirty="0"/>
              <a:t>을 이용하여 수동적으로 오브젝트를 생성하였을 경우에는 이를 </a:t>
            </a:r>
            <a:r>
              <a:rPr lang="en-US" altLang="ko-KR" sz="1600" dirty="0"/>
              <a:t>release </a:t>
            </a:r>
            <a:r>
              <a:rPr lang="ko-KR" altLang="en-US" sz="1600" dirty="0"/>
              <a:t>하는 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  </a:t>
            </a:r>
            <a:r>
              <a:rPr lang="ko-KR" altLang="en-US" sz="1600" dirty="0" smtClean="0"/>
              <a:t>작업이 필요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r>
              <a:rPr lang="ko-KR" altLang="en-US" sz="1600" dirty="0"/>
              <a:t>○ </a:t>
            </a:r>
            <a:r>
              <a:rPr lang="ko-KR" altLang="en-US" sz="1600" dirty="0" smtClean="0"/>
              <a:t>반대로 </a:t>
            </a:r>
            <a:r>
              <a:rPr lang="ko-KR" altLang="en-US" sz="1600" dirty="0"/>
              <a:t>자동으로 할당해주는 방법으로 생성한 오브젝트는 수동으로 </a:t>
            </a:r>
            <a:r>
              <a:rPr lang="en-US" altLang="ko-KR" sz="1600" dirty="0"/>
              <a:t>release </a:t>
            </a:r>
            <a:r>
              <a:rPr lang="ko-KR" altLang="en-US" sz="1600" dirty="0" smtClean="0"/>
              <a:t>하면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r>
              <a:rPr lang="ko-KR" altLang="en-US" sz="1600" dirty="0"/>
              <a:t> </a:t>
            </a:r>
            <a:r>
              <a:rPr lang="ko-KR" altLang="en-US" sz="1600" dirty="0" smtClean="0"/>
              <a:t>   프로그램에 </a:t>
            </a:r>
            <a:r>
              <a:rPr lang="ko-KR" altLang="en-US" sz="1600" dirty="0"/>
              <a:t>문제를 </a:t>
            </a:r>
            <a:r>
              <a:rPr lang="ko-KR" altLang="en-US" sz="1600" dirty="0" smtClean="0"/>
              <a:t>발생시킴</a:t>
            </a:r>
            <a:endParaRPr lang="ko-KR" altLang="en-US" sz="16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632609"/>
            <a:ext cx="5205150" cy="18846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109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en-US" altLang="ko-KR" dirty="0" smtClean="0"/>
              <a:t>Objective-C</a:t>
            </a:r>
            <a:r>
              <a:rPr lang="ko-KR" altLang="en-US" dirty="0" smtClean="0"/>
              <a:t>만의 문법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smtClean="0"/>
              <a:t>클래</a:t>
            </a:r>
            <a:r>
              <a:rPr lang="ko-KR" altLang="en-US" b="1" dirty="0"/>
              <a:t>스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83568" y="1844824"/>
            <a:ext cx="8460432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클래스를 </a:t>
            </a:r>
            <a:r>
              <a:rPr lang="ko-KR" altLang="en-US" sz="1600" dirty="0"/>
              <a:t>만드는 방법은 </a:t>
            </a:r>
            <a:r>
              <a:rPr lang="en-US" altLang="ko-KR" sz="1600" dirty="0" smtClean="0"/>
              <a:t>.</a:t>
            </a:r>
            <a:r>
              <a:rPr lang="en-US" altLang="ko-KR" sz="1600" dirty="0"/>
              <a:t>h </a:t>
            </a:r>
            <a:r>
              <a:rPr lang="ko-KR" altLang="en-US" sz="1600" dirty="0"/>
              <a:t>파일에 인터페이스를 적고 </a:t>
            </a:r>
            <a:r>
              <a:rPr lang="en-US" altLang="ko-KR" sz="1600" dirty="0"/>
              <a:t>.m </a:t>
            </a:r>
            <a:r>
              <a:rPr lang="ko-KR" altLang="en-US" sz="1600" dirty="0"/>
              <a:t>파일에 내용을 </a:t>
            </a:r>
            <a:r>
              <a:rPr lang="ko-KR" altLang="en-US" sz="1600" dirty="0" smtClean="0"/>
              <a:t>적으면 됨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en-US" altLang="ko-KR" sz="1600" dirty="0" smtClean="0"/>
              <a:t>.h </a:t>
            </a:r>
            <a:r>
              <a:rPr lang="ko-KR" altLang="en-US" sz="1600" dirty="0" smtClean="0"/>
              <a:t>파일 </a:t>
            </a:r>
            <a:r>
              <a:rPr lang="en-US" altLang="ko-KR" sz="1600" dirty="0" smtClean="0"/>
              <a:t>  </a:t>
            </a:r>
            <a:r>
              <a:rPr lang="ko-KR" altLang="en-US" sz="1600" dirty="0"/>
              <a:t/>
            </a:r>
            <a:br>
              <a:rPr lang="ko-KR" altLang="en-US" sz="1600" dirty="0"/>
            </a:br>
            <a:r>
              <a:rPr lang="ko-KR" altLang="en-US" sz="1400" dirty="0" smtClean="0"/>
              <a:t>  </a:t>
            </a:r>
            <a:r>
              <a:rPr lang="en-US" altLang="ko-KR" sz="1400" dirty="0" smtClean="0"/>
              <a:t>- </a:t>
            </a:r>
            <a:r>
              <a:rPr lang="ko-KR" altLang="en-US" sz="1400" dirty="0" err="1" smtClean="0"/>
              <a:t>인스턴스</a:t>
            </a:r>
            <a:r>
              <a:rPr lang="ko-KR" altLang="en-US" sz="1400" dirty="0" smtClean="0"/>
              <a:t> 변수와 </a:t>
            </a:r>
            <a:r>
              <a:rPr lang="ko-KR" altLang="en-US" sz="1400" dirty="0" err="1" smtClean="0"/>
              <a:t>퍼블릭</a:t>
            </a: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메서드의</a:t>
            </a:r>
            <a:r>
              <a:rPr lang="ko-KR" altLang="en-US" sz="1400" dirty="0" smtClean="0"/>
              <a:t> 인터페이스를 정의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en-US" altLang="ko-KR" sz="1600" dirty="0" smtClean="0"/>
              <a:t>.m </a:t>
            </a:r>
            <a:r>
              <a:rPr lang="ko-KR" altLang="en-US" sz="1600" dirty="0" smtClean="0"/>
              <a:t>파일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  - .h</a:t>
            </a:r>
            <a:r>
              <a:rPr lang="ko-KR" altLang="en-US" sz="1400" dirty="0" smtClean="0"/>
              <a:t>에 정의한 인터페이스들을 </a:t>
            </a:r>
            <a:r>
              <a:rPr lang="en-US" altLang="ko-KR" sz="1400" dirty="0" smtClean="0"/>
              <a:t>implement</a:t>
            </a:r>
            <a:r>
              <a:rPr lang="ko-KR" altLang="en-US" sz="1400" dirty="0" smtClean="0"/>
              <a:t>함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- private</a:t>
            </a:r>
            <a:r>
              <a:rPr lang="ko-KR" altLang="en-US" sz="1400" dirty="0" err="1" smtClean="0"/>
              <a:t>메서드들을</a:t>
            </a:r>
            <a:r>
              <a:rPr lang="ko-KR" altLang="en-US" sz="1400" dirty="0" smtClean="0"/>
              <a:t> 정의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3509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1EC55-4616-4BCD-A365-A91C6351C959}" type="datetime1">
              <a:rPr lang="ko-KR" altLang="en-US" smtClean="0"/>
              <a:t>2015-02-04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dirty="0" err="1" smtClean="0"/>
              <a:t>오버라이</a:t>
            </a:r>
            <a:r>
              <a:rPr lang="ko-KR" altLang="en-US" dirty="0" err="1"/>
              <a:t>딩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en-US" altLang="ko-KR" b="1" dirty="0" err="1" smtClean="0"/>
              <a:t>SanFirstClass</a:t>
            </a:r>
            <a:r>
              <a:rPr lang="ko-KR" altLang="en-US" b="1" dirty="0" smtClean="0"/>
              <a:t>의 </a:t>
            </a:r>
            <a:r>
              <a:rPr lang="ko-KR" altLang="en-US" b="1" dirty="0" err="1" smtClean="0"/>
              <a:t>선언부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sp>
        <p:nvSpPr>
          <p:cNvPr id="8" name="실행 단추: 뒤로 또는 이전 7">
            <a:hlinkClick r:id="rId3" action="ppaction://hlinksldjump" highlightClick="1"/>
          </p:cNvPr>
          <p:cNvSpPr/>
          <p:nvPr/>
        </p:nvSpPr>
        <p:spPr>
          <a:xfrm>
            <a:off x="8442164" y="5877272"/>
            <a:ext cx="522323" cy="432048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0" t="4882" r="46545" b="50674"/>
          <a:stretch/>
        </p:blipFill>
        <p:spPr>
          <a:xfrm>
            <a:off x="1342336" y="1988840"/>
            <a:ext cx="6542032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96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dirty="0" err="1" smtClean="0"/>
              <a:t>오버라이</a:t>
            </a:r>
            <a:r>
              <a:rPr lang="ko-KR" altLang="en-US" dirty="0" err="1"/>
              <a:t>딩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en-US" altLang="ko-KR" b="1" dirty="0" err="1" smtClean="0"/>
              <a:t>SanFirstClass</a:t>
            </a:r>
            <a:r>
              <a:rPr lang="ko-KR" altLang="en-US" b="1" dirty="0" smtClean="0"/>
              <a:t>의 </a:t>
            </a:r>
            <a:r>
              <a:rPr lang="ko-KR" altLang="en-US" b="1" dirty="0" err="1" smtClean="0"/>
              <a:t>구현부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sp>
        <p:nvSpPr>
          <p:cNvPr id="8" name="실행 단추: 뒤로 또는 이전 7">
            <a:hlinkClick r:id="rId3" action="ppaction://hlinksldjump" highlightClick="1"/>
          </p:cNvPr>
          <p:cNvSpPr/>
          <p:nvPr/>
        </p:nvSpPr>
        <p:spPr>
          <a:xfrm>
            <a:off x="8442164" y="5877272"/>
            <a:ext cx="522323" cy="432048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4882" r="53182" b="45017"/>
          <a:stretch/>
        </p:blipFill>
        <p:spPr>
          <a:xfrm>
            <a:off x="1763688" y="1962835"/>
            <a:ext cx="5443857" cy="398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29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dirty="0" err="1" smtClean="0"/>
              <a:t>메서드의</a:t>
            </a:r>
            <a:r>
              <a:rPr lang="ko-KR" altLang="en-US" dirty="0" smtClean="0"/>
              <a:t> 선언과 </a:t>
            </a:r>
            <a:r>
              <a:rPr lang="ko-KR" altLang="en-US" dirty="0" err="1" smtClean="0"/>
              <a:t>반환값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en-US" altLang="ko-KR" b="1" dirty="0" smtClean="0"/>
              <a:t>main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02" t="13889" r="12543" b="15151"/>
          <a:stretch/>
        </p:blipFill>
        <p:spPr bwMode="auto">
          <a:xfrm>
            <a:off x="1439652" y="1884187"/>
            <a:ext cx="6480720" cy="44689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실행 단추: 뒤로 또는 이전 7">
            <a:hlinkClick r:id="rId4" action="ppaction://hlinksldjump" highlightClick="1"/>
          </p:cNvPr>
          <p:cNvSpPr/>
          <p:nvPr/>
        </p:nvSpPr>
        <p:spPr>
          <a:xfrm>
            <a:off x="8442164" y="5373216"/>
            <a:ext cx="522323" cy="432048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실행 단추: 뒤로 또는 이전 8">
            <a:hlinkClick r:id="rId5" action="ppaction://hlinksldjump" highlightClick="1"/>
          </p:cNvPr>
          <p:cNvSpPr/>
          <p:nvPr/>
        </p:nvSpPr>
        <p:spPr>
          <a:xfrm>
            <a:off x="8443844" y="5949280"/>
            <a:ext cx="522323" cy="432048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03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755576" y="2780928"/>
            <a:ext cx="7632848" cy="576064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Ⅰ</a:t>
            </a:r>
            <a:r>
              <a:rPr lang="en-US" altLang="ko-KR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ko-KR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상속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7E515-1E2A-4DCB-AD01-992B234A211B}" type="datetime1">
              <a:rPr lang="ko-KR" altLang="en-US" smtClean="0"/>
              <a:t>2015-02-04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smtClean="0"/>
              <a:t>상</a:t>
            </a:r>
            <a:r>
              <a:rPr lang="ko-KR" altLang="en-US"/>
              <a:t>속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smtClean="0"/>
              <a:t>정</a:t>
            </a:r>
            <a:r>
              <a:rPr lang="ko-KR" altLang="en-US" b="1" dirty="0"/>
              <a:t>의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ko-KR" altLang="en-US" sz="1600" dirty="0" smtClean="0"/>
              <a:t>클래스의 확장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</a:t>
            </a:r>
            <a:r>
              <a:rPr lang="en-US" altLang="ko-KR" sz="1400" dirty="0" smtClean="0"/>
              <a:t> - </a:t>
            </a:r>
            <a:r>
              <a:rPr lang="ko-KR" altLang="en-US" sz="1400" dirty="0" smtClean="0"/>
              <a:t>이미 만들어져 있는 클래스에서 내가 원하는 부분을 </a:t>
            </a:r>
            <a:r>
              <a:rPr lang="ko-KR" altLang="en-US" sz="1400" dirty="0" smtClean="0">
                <a:solidFill>
                  <a:srgbClr val="FF0000"/>
                </a:solidFill>
              </a:rPr>
              <a:t>추가</a:t>
            </a:r>
            <a:r>
              <a:rPr lang="ko-KR" altLang="en-US" sz="1400" dirty="0" smtClean="0"/>
              <a:t>하거나 </a:t>
            </a:r>
            <a:r>
              <a:rPr lang="ko-KR" altLang="en-US" sz="1400" dirty="0" smtClean="0">
                <a:solidFill>
                  <a:srgbClr val="FF0000"/>
                </a:solidFill>
              </a:rPr>
              <a:t>변경</a:t>
            </a:r>
            <a:r>
              <a:rPr lang="ko-KR" altLang="en-US" sz="1400" dirty="0" smtClean="0"/>
              <a:t>하여 새로운 클래스를 생성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○ 규칙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자식 클래스가 부모 클래스를 상속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/>
              <a:t>○ 상속을 </a:t>
            </a:r>
            <a:r>
              <a:rPr lang="ko-KR" altLang="en-US" sz="1600" dirty="0" err="1"/>
              <a:t>받게되면</a:t>
            </a:r>
            <a:r>
              <a:rPr lang="ko-KR" altLang="en-US" sz="1600" dirty="0"/>
              <a:t> 부모 클래스의 헤더에 선언된 </a:t>
            </a:r>
            <a:r>
              <a:rPr lang="ko-KR" altLang="en-US" sz="1600" dirty="0" err="1"/>
              <a:t>메소드와</a:t>
            </a:r>
            <a:r>
              <a:rPr lang="ko-KR" altLang="en-US" sz="1600" dirty="0"/>
              <a:t> 변수가 자식 클래스에 상속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 - </a:t>
            </a:r>
            <a:r>
              <a:rPr lang="ko-KR" altLang="en-US" sz="1400" dirty="0"/>
              <a:t>부모 클래스에서 상속하지 않겠다고 선언해준 것은 상속되지 않음 </a:t>
            </a:r>
            <a:endParaRPr lang="en-US" altLang="ko-KR" sz="1400" dirty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2015-02-04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grpSp>
        <p:nvGrpSpPr>
          <p:cNvPr id="29" name="그룹 28"/>
          <p:cNvGrpSpPr/>
          <p:nvPr/>
        </p:nvGrpSpPr>
        <p:grpSpPr>
          <a:xfrm>
            <a:off x="3131840" y="4046629"/>
            <a:ext cx="2765529" cy="2420562"/>
            <a:chOff x="3131840" y="3933056"/>
            <a:chExt cx="2765529" cy="2420562"/>
          </a:xfrm>
        </p:grpSpPr>
        <p:sp>
          <p:nvSpPr>
            <p:cNvPr id="4" name="직사각형 3"/>
            <p:cNvSpPr/>
            <p:nvPr/>
          </p:nvSpPr>
          <p:spPr>
            <a:xfrm>
              <a:off x="3821477" y="3933056"/>
              <a:ext cx="1368153" cy="43204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/>
                <a:t>부모 클래스</a:t>
              </a:r>
              <a:endParaRPr lang="ko-KR" altLang="en-US" sz="1600" b="1" dirty="0"/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3131840" y="4653136"/>
              <a:ext cx="2736304" cy="165618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931191" y="4653136"/>
              <a:ext cx="11448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bg1"/>
                  </a:solidFill>
                </a:rPr>
                <a:t>자식 클래스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4427984" y="4972526"/>
              <a:ext cx="1440160" cy="112077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572000" y="4941168"/>
              <a:ext cx="13244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bg1"/>
                  </a:solidFill>
                </a:rPr>
                <a:t>부모클래스의 </a:t>
              </a:r>
              <a:endParaRPr lang="en-US" altLang="ko-KR" sz="1400" b="1" dirty="0" smtClean="0">
                <a:solidFill>
                  <a:schemeClr val="bg1"/>
                </a:solidFill>
              </a:endParaRPr>
            </a:p>
            <a:p>
              <a:r>
                <a:rPr lang="ko-KR" altLang="en-US" sz="1400" b="1" dirty="0" smtClean="0">
                  <a:solidFill>
                    <a:schemeClr val="bg1"/>
                  </a:solidFill>
                </a:rPr>
                <a:t>일부</a:t>
              </a:r>
              <a:r>
                <a:rPr lang="ko-KR" altLang="en-US" sz="1400" b="1" dirty="0">
                  <a:solidFill>
                    <a:schemeClr val="bg1"/>
                  </a:solidFill>
                </a:rPr>
                <a:t>분</a:t>
              </a: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932040" y="5553236"/>
              <a:ext cx="936104" cy="5400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932040" y="5661248"/>
              <a:ext cx="9653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bg1"/>
                  </a:solidFill>
                </a:rPr>
                <a:t>일부 수정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51920" y="6045841"/>
              <a:ext cx="13244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bg1"/>
                  </a:solidFill>
                </a:rPr>
                <a:t>필요부분 추</a:t>
              </a:r>
              <a:r>
                <a:rPr lang="ko-KR" altLang="en-US" sz="1400" b="1" dirty="0">
                  <a:solidFill>
                    <a:schemeClr val="bg1"/>
                  </a:solidFill>
                </a:rPr>
                <a:t>가</a:t>
              </a:r>
            </a:p>
          </p:txBody>
        </p:sp>
        <p:cxnSp>
          <p:nvCxnSpPr>
            <p:cNvPr id="20" name="직선 화살표 연결선 19"/>
            <p:cNvCxnSpPr>
              <a:stCxn id="4" idx="2"/>
              <a:endCxn id="11" idx="0"/>
            </p:cNvCxnSpPr>
            <p:nvPr/>
          </p:nvCxnSpPr>
          <p:spPr>
            <a:xfrm flipH="1">
              <a:off x="4503624" y="4365104"/>
              <a:ext cx="1930" cy="288032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4651271" y="4345359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rgbClr val="FF0000"/>
                  </a:solidFill>
                </a:rPr>
                <a:t>상속</a:t>
              </a:r>
              <a:endParaRPr lang="ko-KR" altLang="en-US" sz="1400" b="1" dirty="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smtClean="0"/>
              <a:t>상</a:t>
            </a:r>
            <a:r>
              <a:rPr lang="ko-KR" altLang="en-US"/>
              <a:t>속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smtClean="0"/>
              <a:t>정</a:t>
            </a:r>
            <a:r>
              <a:rPr lang="ko-KR" altLang="en-US" b="1" dirty="0"/>
              <a:t>의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ko-KR" altLang="en-US" sz="1600" dirty="0" smtClean="0"/>
              <a:t>모든 </a:t>
            </a:r>
            <a:r>
              <a:rPr lang="en-US" altLang="ko-KR" sz="1600" dirty="0" smtClean="0"/>
              <a:t>Objective-C</a:t>
            </a:r>
            <a:r>
              <a:rPr lang="ko-KR" altLang="en-US" sz="1600" dirty="0" smtClean="0"/>
              <a:t>의 </a:t>
            </a:r>
            <a:r>
              <a:rPr lang="en-US" altLang="ko-KR" sz="1600" dirty="0" smtClean="0"/>
              <a:t>Class</a:t>
            </a:r>
            <a:r>
              <a:rPr lang="ko-KR" altLang="en-US" sz="1600" dirty="0" smtClean="0"/>
              <a:t>들은 기본적으로 </a:t>
            </a:r>
            <a:r>
              <a:rPr lang="en-US" altLang="ko-KR" sz="1600" dirty="0" err="1" smtClean="0"/>
              <a:t>NSObject</a:t>
            </a:r>
            <a:r>
              <a:rPr lang="ko-KR" altLang="en-US" sz="1600" dirty="0" smtClean="0"/>
              <a:t>를 상속받음</a:t>
            </a:r>
            <a:endParaRPr lang="en-US" altLang="ko-KR" sz="1600" dirty="0" smtClean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2015-02-04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6" t="4814" r="47361" b="50741"/>
          <a:stretch/>
        </p:blipFill>
        <p:spPr>
          <a:xfrm>
            <a:off x="1403648" y="2492896"/>
            <a:ext cx="6552728" cy="3627242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3432572" y="4030464"/>
            <a:ext cx="2088232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362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smtClean="0"/>
              <a:t>상</a:t>
            </a:r>
            <a:r>
              <a:rPr lang="ko-KR" altLang="en-US"/>
              <a:t>속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en-US" altLang="ko-KR" b="1" dirty="0" err="1" smtClean="0"/>
              <a:t>NSObject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en-US" altLang="ko-KR" sz="1600" dirty="0" smtClean="0"/>
              <a:t>Foundation framework</a:t>
            </a:r>
            <a:r>
              <a:rPr lang="ko-KR" altLang="en-US" sz="1600" dirty="0" smtClean="0"/>
              <a:t>에 포함된 </a:t>
            </a:r>
            <a:r>
              <a:rPr lang="en-US" altLang="ko-KR" sz="1600" dirty="0" err="1" smtClean="0"/>
              <a:t>NSObject.h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파일의 </a:t>
            </a:r>
            <a:r>
              <a:rPr lang="en-US" altLang="ko-KR" sz="1600" dirty="0" err="1" smtClean="0"/>
              <a:t>NSObject</a:t>
            </a:r>
            <a:r>
              <a:rPr lang="ko-KR" altLang="en-US" sz="1600" dirty="0" err="1" smtClean="0"/>
              <a:t>선언부</a:t>
            </a:r>
            <a:endParaRPr lang="en-US" altLang="ko-KR" sz="1600" dirty="0" smtClean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t="4568" r="50000" b="51400"/>
          <a:stretch/>
        </p:blipFill>
        <p:spPr>
          <a:xfrm>
            <a:off x="539552" y="2780928"/>
            <a:ext cx="3960440" cy="226479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6" t="4814" r="42361" b="29000"/>
          <a:stretch/>
        </p:blipFill>
        <p:spPr>
          <a:xfrm>
            <a:off x="4863864" y="2337062"/>
            <a:ext cx="3740584" cy="411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909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smtClean="0"/>
              <a:t>상</a:t>
            </a:r>
            <a:r>
              <a:rPr lang="ko-KR" altLang="en-US"/>
              <a:t>속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smtClean="0"/>
              <a:t>상속 받을 클래스 지정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1844824"/>
            <a:ext cx="8460432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○ </a:t>
            </a:r>
            <a:r>
              <a:rPr lang="ko-KR" altLang="en-US" sz="1600" dirty="0" smtClean="0"/>
              <a:t>클래스 생성시 상속받을 클래스를 지정</a:t>
            </a:r>
            <a:endParaRPr lang="en-US" altLang="ko-KR" sz="1600" dirty="0" smtClean="0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59" t="4613" r="19696" b="47694"/>
          <a:stretch/>
        </p:blipFill>
        <p:spPr>
          <a:xfrm>
            <a:off x="395536" y="2637674"/>
            <a:ext cx="4898705" cy="2879557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1250200" y="3897433"/>
            <a:ext cx="1953648" cy="1214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6" t="4343" r="58636" b="55522"/>
          <a:stretch/>
        </p:blipFill>
        <p:spPr>
          <a:xfrm>
            <a:off x="5508104" y="2637674"/>
            <a:ext cx="3349641" cy="251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72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504056"/>
          </a:xfrm>
        </p:spPr>
        <p:txBody>
          <a:bodyPr/>
          <a:lstStyle/>
          <a:p>
            <a:r>
              <a:rPr lang="ko-KR" altLang="en-US" smtClean="0"/>
              <a:t>상</a:t>
            </a:r>
            <a:r>
              <a:rPr lang="ko-KR" altLang="en-US"/>
              <a:t>속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9552" y="1412776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◈ </a:t>
            </a:r>
            <a:r>
              <a:rPr lang="ko-KR" altLang="en-US" b="1" dirty="0" smtClean="0"/>
              <a:t>상속 예</a:t>
            </a:r>
            <a:r>
              <a:rPr lang="ko-KR" altLang="en-US" b="1" dirty="0"/>
              <a:t>제</a:t>
            </a:r>
            <a:endParaRPr lang="ko-KR" altLang="en-US" b="1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CE166-E53F-40C4-A586-7FEF0BF3EF4B}" type="datetime1">
              <a:rPr lang="ko-KR" altLang="en-US" smtClean="0"/>
              <a:t>2015-02-05</a:t>
            </a:fld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3" t="4343" r="41515" b="55600"/>
          <a:stretch/>
        </p:blipFill>
        <p:spPr>
          <a:xfrm>
            <a:off x="984300" y="1916832"/>
            <a:ext cx="7128792" cy="3198314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3491880" y="3873749"/>
            <a:ext cx="4621212" cy="6982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1" t="68539" r="34253" b="23508"/>
          <a:stretch/>
        </p:blipFill>
        <p:spPr>
          <a:xfrm>
            <a:off x="2863552" y="5308600"/>
            <a:ext cx="5092824" cy="66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283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755576" y="2780928"/>
            <a:ext cx="7632848" cy="576064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Ⅱ</a:t>
            </a:r>
            <a:r>
              <a:rPr lang="en-US" altLang="ko-KR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ko-KR" altLang="en-US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오버라이</a:t>
            </a:r>
            <a:r>
              <a:rPr lang="ko-KR" alt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딩</a:t>
            </a:r>
            <a:endParaRPr lang="en-US" altLang="ko-KR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894F4-299F-474F-8780-B3ABE495A6D5}" type="datetime1">
              <a:rPr lang="ko-KR" altLang="en-US" smtClean="0"/>
              <a:t>2015-02-04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강 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7469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4643</TotalTime>
  <Words>520</Words>
  <Application>Microsoft Office PowerPoint</Application>
  <PresentationFormat>화면 슬라이드 쇼(4:3)</PresentationFormat>
  <Paragraphs>224</Paragraphs>
  <Slides>27</Slides>
  <Notes>27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28" baseType="lpstr">
      <vt:lpstr>Office 테마</vt:lpstr>
      <vt:lpstr>             Objective-C`</vt:lpstr>
      <vt:lpstr>PowerPoint 프레젠테이션</vt:lpstr>
      <vt:lpstr>Ⅰ. 상속</vt:lpstr>
      <vt:lpstr>상속</vt:lpstr>
      <vt:lpstr>상속</vt:lpstr>
      <vt:lpstr>상속</vt:lpstr>
      <vt:lpstr>상속</vt:lpstr>
      <vt:lpstr>상속</vt:lpstr>
      <vt:lpstr>Ⅱ. 오버라이딩</vt:lpstr>
      <vt:lpstr>오버라이딩</vt:lpstr>
      <vt:lpstr>오버라이딩</vt:lpstr>
      <vt:lpstr>오버라이딩</vt:lpstr>
      <vt:lpstr>오버라이딩</vt:lpstr>
      <vt:lpstr>Ⅲ. Objective-C만의 문법</vt:lpstr>
      <vt:lpstr>Objective-C만의 문법</vt:lpstr>
      <vt:lpstr>Objective-C만의 문법</vt:lpstr>
      <vt:lpstr>Objective-C만의 문법</vt:lpstr>
      <vt:lpstr>Objective-C만의 문법</vt:lpstr>
      <vt:lpstr>Objective-C만의 문법</vt:lpstr>
      <vt:lpstr>Objective-C만의 문법</vt:lpstr>
      <vt:lpstr>Objective-C만의 문법</vt:lpstr>
      <vt:lpstr>Objective-C만의 문법</vt:lpstr>
      <vt:lpstr>Objective-C만의 문법</vt:lpstr>
      <vt:lpstr>PowerPoint 프레젠테이션</vt:lpstr>
      <vt:lpstr>오버라이딩</vt:lpstr>
      <vt:lpstr>오버라이딩</vt:lpstr>
      <vt:lpstr>메서드의 선언과 반환값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msk</dc:creator>
  <cp:lastModifiedBy>san</cp:lastModifiedBy>
  <cp:revision>187</cp:revision>
  <dcterms:created xsi:type="dcterms:W3CDTF">2012-12-30T15:18:19Z</dcterms:created>
  <dcterms:modified xsi:type="dcterms:W3CDTF">2015-02-04T21:10:55Z</dcterms:modified>
</cp:coreProperties>
</file>

<file path=docProps/thumbnail.jpeg>
</file>